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1" r:id="rId3"/>
    <p:sldId id="279" r:id="rId4"/>
    <p:sldId id="280" r:id="rId5"/>
    <p:sldId id="282" r:id="rId6"/>
    <p:sldId id="277" r:id="rId7"/>
    <p:sldId id="278" r:id="rId8"/>
    <p:sldId id="295" r:id="rId9"/>
    <p:sldId id="284" r:id="rId10"/>
    <p:sldId id="285" r:id="rId11"/>
    <p:sldId id="286" r:id="rId12"/>
    <p:sldId id="290" r:id="rId13"/>
    <p:sldId id="301" r:id="rId14"/>
    <p:sldId id="291" r:id="rId15"/>
    <p:sldId id="292" r:id="rId16"/>
    <p:sldId id="294" r:id="rId17"/>
    <p:sldId id="306" r:id="rId18"/>
    <p:sldId id="307" r:id="rId19"/>
    <p:sldId id="308" r:id="rId20"/>
    <p:sldId id="310" r:id="rId21"/>
    <p:sldId id="309" r:id="rId22"/>
    <p:sldId id="311" r:id="rId23"/>
    <p:sldId id="293" r:id="rId24"/>
    <p:sldId id="313" r:id="rId25"/>
    <p:sldId id="312" r:id="rId26"/>
    <p:sldId id="296" r:id="rId27"/>
    <p:sldId id="297" r:id="rId28"/>
    <p:sldId id="298" r:id="rId29"/>
    <p:sldId id="299" r:id="rId30"/>
    <p:sldId id="300" r:id="rId31"/>
    <p:sldId id="302" r:id="rId32"/>
    <p:sldId id="303" r:id="rId33"/>
    <p:sldId id="304" r:id="rId34"/>
    <p:sldId id="305" r:id="rId35"/>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3300"/>
    <a:srgbClr val="99FF99"/>
    <a:srgbClr val="FFFF66"/>
    <a:srgbClr val="FF6600"/>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p:cViewPr varScale="1">
        <p:scale>
          <a:sx n="62" d="100"/>
          <a:sy n="62" d="100"/>
        </p:scale>
        <p:origin x="1056"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Vedana" userId="526aa1054786a85d" providerId="LiveId" clId="{314E8585-63CD-4674-91EE-969B73D7DF5A}"/>
    <pc:docChg chg="delSld">
      <pc:chgData name="Fabrizio Vedana" userId="526aa1054786a85d" providerId="LiveId" clId="{314E8585-63CD-4674-91EE-969B73D7DF5A}" dt="2021-03-08T16:29:05.884" v="0" actId="47"/>
      <pc:docMkLst>
        <pc:docMk/>
      </pc:docMkLst>
      <pc:sldChg chg="del">
        <pc:chgData name="Fabrizio Vedana" userId="526aa1054786a85d" providerId="LiveId" clId="{314E8585-63CD-4674-91EE-969B73D7DF5A}" dt="2021-03-08T16:29:05.884" v="0" actId="47"/>
        <pc:sldMkLst>
          <pc:docMk/>
          <pc:sldMk cId="0"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3000" b="0" i="0">
                <a:solidFill>
                  <a:srgbClr val="898989"/>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50326" y="109940"/>
            <a:ext cx="802586" cy="553507"/>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88900" y="698500"/>
            <a:ext cx="8953500" cy="610870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180313" y="768164"/>
            <a:ext cx="8773160" cy="5919470"/>
          </a:xfrm>
          <a:custGeom>
            <a:avLst/>
            <a:gdLst/>
            <a:ahLst/>
            <a:cxnLst/>
            <a:rect l="l" t="t" r="r" b="b"/>
            <a:pathLst>
              <a:path w="8773160" h="5919470">
                <a:moveTo>
                  <a:pt x="8772588" y="0"/>
                </a:moveTo>
                <a:lnTo>
                  <a:pt x="0" y="0"/>
                </a:lnTo>
                <a:lnTo>
                  <a:pt x="0" y="5919317"/>
                </a:lnTo>
                <a:lnTo>
                  <a:pt x="8772588" y="5919317"/>
                </a:lnTo>
                <a:lnTo>
                  <a:pt x="8772588" y="0"/>
                </a:lnTo>
                <a:close/>
              </a:path>
            </a:pathLst>
          </a:custGeom>
          <a:solidFill>
            <a:srgbClr val="FFFFFF"/>
          </a:solidFill>
        </p:spPr>
        <p:txBody>
          <a:bodyPr wrap="square" lIns="0" tIns="0" rIns="0" bIns="0" rtlCol="0"/>
          <a:lstStyle/>
          <a:p>
            <a:endParaRPr/>
          </a:p>
        </p:txBody>
      </p:sp>
      <p:sp>
        <p:nvSpPr>
          <p:cNvPr id="19" name="bg object 19"/>
          <p:cNvSpPr/>
          <p:nvPr/>
        </p:nvSpPr>
        <p:spPr>
          <a:xfrm>
            <a:off x="180313" y="768172"/>
            <a:ext cx="8773160" cy="5919470"/>
          </a:xfrm>
          <a:custGeom>
            <a:avLst/>
            <a:gdLst/>
            <a:ahLst/>
            <a:cxnLst/>
            <a:rect l="l" t="t" r="r" b="b"/>
            <a:pathLst>
              <a:path w="8773160" h="5919470">
                <a:moveTo>
                  <a:pt x="0" y="0"/>
                </a:moveTo>
                <a:lnTo>
                  <a:pt x="8772604" y="0"/>
                </a:lnTo>
                <a:lnTo>
                  <a:pt x="8772604" y="5919323"/>
                </a:lnTo>
                <a:lnTo>
                  <a:pt x="0" y="5919323"/>
                </a:lnTo>
                <a:lnTo>
                  <a:pt x="0" y="0"/>
                </a:lnTo>
                <a:close/>
              </a:path>
            </a:pathLst>
          </a:custGeom>
          <a:ln w="57150">
            <a:solidFill>
              <a:srgbClr val="000000"/>
            </a:solidFill>
          </a:ln>
        </p:spPr>
        <p:txBody>
          <a:bodyPr wrap="square" lIns="0" tIns="0" rIns="0" bIns="0" rtlCol="0"/>
          <a:lstStyle/>
          <a:p>
            <a:endParaRPr/>
          </a:p>
        </p:txBody>
      </p:sp>
      <p:sp>
        <p:nvSpPr>
          <p:cNvPr id="2" name="Holder 2"/>
          <p:cNvSpPr>
            <a:spLocks noGrp="1"/>
          </p:cNvSpPr>
          <p:nvPr>
            <p:ph type="title"/>
          </p:nvPr>
        </p:nvSpPr>
        <p:spPr>
          <a:xfrm>
            <a:off x="2042134" y="734707"/>
            <a:ext cx="5059730" cy="695960"/>
          </a:xfrm>
          <a:prstGeom prst="rect">
            <a:avLst/>
          </a:prstGeom>
        </p:spPr>
        <p:txBody>
          <a:bodyPr wrap="square" lIns="0" tIns="0" rIns="0" bIns="0">
            <a:spAutoFit/>
          </a:bodyPr>
          <a:lstStyle>
            <a:lvl1pPr>
              <a:defRPr sz="4400" b="0" i="0">
                <a:solidFill>
                  <a:schemeClr val="tx1"/>
                </a:solidFill>
                <a:latin typeface="Carlito"/>
                <a:cs typeface="Carlito"/>
              </a:defRPr>
            </a:lvl1pPr>
          </a:lstStyle>
          <a:p>
            <a:endParaRPr/>
          </a:p>
        </p:txBody>
      </p:sp>
      <p:sp>
        <p:nvSpPr>
          <p:cNvPr id="3" name="Holder 3"/>
          <p:cNvSpPr>
            <a:spLocks noGrp="1"/>
          </p:cNvSpPr>
          <p:nvPr>
            <p:ph type="body" idx="1"/>
          </p:nvPr>
        </p:nvSpPr>
        <p:spPr>
          <a:xfrm>
            <a:off x="724171" y="1849196"/>
            <a:ext cx="7695656" cy="4191000"/>
          </a:xfrm>
          <a:prstGeom prst="rect">
            <a:avLst/>
          </a:prstGeom>
        </p:spPr>
        <p:txBody>
          <a:bodyPr wrap="square" lIns="0" tIns="0" rIns="0" bIns="0">
            <a:spAutoFit/>
          </a:bodyPr>
          <a:lstStyle>
            <a:lvl1pPr>
              <a:defRPr sz="3000" b="0" i="0">
                <a:solidFill>
                  <a:srgbClr val="898989"/>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leftcom.org/it/articles/2013-12-17/si-diffonde-il-bitcoin" TargetMode="Externa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920889"/>
            <a:ext cx="8305800" cy="936154"/>
          </a:xfrm>
          <a:prstGeom prst="rect">
            <a:avLst/>
          </a:prstGeom>
        </p:spPr>
        <p:txBody>
          <a:bodyPr vert="horz" wrap="square" lIns="0" tIns="12700" rIns="0" bIns="0" rtlCol="0">
            <a:spAutoFit/>
          </a:bodyPr>
          <a:lstStyle/>
          <a:p>
            <a:pPr marL="12700" algn="ctr">
              <a:lnSpc>
                <a:spcPct val="100000"/>
              </a:lnSpc>
              <a:spcBef>
                <a:spcPts val="100"/>
              </a:spcBef>
            </a:pPr>
            <a:r>
              <a:rPr lang="it-IT" sz="3000" dirty="0">
                <a:solidFill>
                  <a:schemeClr val="tx2"/>
                </a:solidFill>
                <a:effectLst>
                  <a:outerShdw blurRad="38100" dist="38100" dir="2700000" algn="tl">
                    <a:srgbClr val="000000">
                      <a:alpha val="43137"/>
                    </a:srgbClr>
                  </a:outerShdw>
                </a:effectLst>
                <a:latin typeface="MTTMilano"/>
              </a:rPr>
              <a:t>Le garanzie di legge per chi si avvale di una</a:t>
            </a:r>
            <a:br>
              <a:rPr lang="it-IT" sz="3000" dirty="0">
                <a:solidFill>
                  <a:schemeClr val="tx2"/>
                </a:solidFill>
                <a:effectLst>
                  <a:outerShdw blurRad="38100" dist="38100" dir="2700000" algn="tl">
                    <a:srgbClr val="000000">
                      <a:alpha val="43137"/>
                    </a:srgbClr>
                  </a:outerShdw>
                </a:effectLst>
                <a:latin typeface="MTTMilano"/>
              </a:rPr>
            </a:br>
            <a:r>
              <a:rPr lang="it-IT" sz="3000" dirty="0">
                <a:solidFill>
                  <a:schemeClr val="tx2"/>
                </a:solidFill>
                <a:effectLst>
                  <a:outerShdw blurRad="38100" dist="38100" dir="2700000" algn="tl">
                    <a:srgbClr val="000000">
                      <a:alpha val="43137"/>
                    </a:srgbClr>
                  </a:outerShdw>
                </a:effectLst>
                <a:latin typeface="MTTMilano"/>
              </a:rPr>
              <a:t>Società Fiduciaria</a:t>
            </a:r>
            <a:endParaRPr lang="it-IT" sz="300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12" name="Segnaposto contenuto 2">
            <a:extLst>
              <a:ext uri="{FF2B5EF4-FFF2-40B4-BE49-F238E27FC236}">
                <a16:creationId xmlns:a16="http://schemas.microsoft.com/office/drawing/2014/main" id="{72A79F9C-9646-4C79-BF1C-1C39B612ED60}"/>
              </a:ext>
            </a:extLst>
          </p:cNvPr>
          <p:cNvSpPr txBox="1">
            <a:spLocks/>
          </p:cNvSpPr>
          <p:nvPr/>
        </p:nvSpPr>
        <p:spPr>
          <a:xfrm>
            <a:off x="381000" y="2819400"/>
            <a:ext cx="5562600" cy="3048000"/>
          </a:xfrm>
          <a:prstGeom prst="rect">
            <a:avLst/>
          </a:prstGeom>
        </p:spPr>
        <p:txBody>
          <a:bodyPr wrap="square" lIns="0" tIns="0" rIns="0" bIns="0">
            <a:noAutofit/>
          </a:bodyPr>
          <a:lstStyle>
            <a:lvl1pPr marL="0">
              <a:defRPr sz="3000" b="0" i="0">
                <a:solidFill>
                  <a:srgbClr val="898989"/>
                </a:solidFill>
                <a:latin typeface="Carlito"/>
                <a:ea typeface="+mn-ea"/>
                <a:cs typeface="Carli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q"/>
            </a:pPr>
            <a:r>
              <a:rPr lang="it-IT" sz="2000" b="1" kern="0" cap="small" dirty="0">
                <a:solidFill>
                  <a:schemeClr val="tx2"/>
                </a:solidFill>
                <a:latin typeface="MTTMilano"/>
              </a:rPr>
              <a:t>Separazione</a:t>
            </a:r>
            <a:r>
              <a:rPr lang="it-IT" sz="2000" kern="0" cap="small" dirty="0">
                <a:solidFill>
                  <a:schemeClr val="tx2"/>
                </a:solidFill>
                <a:latin typeface="MTTMilano"/>
              </a:rPr>
              <a:t> </a:t>
            </a:r>
            <a:r>
              <a:rPr lang="it-IT" sz="2000" kern="0" cap="small" dirty="0">
                <a:solidFill>
                  <a:schemeClr val="tx1"/>
                </a:solidFill>
                <a:latin typeface="MTTMilano"/>
              </a:rPr>
              <a:t>del patrimonio proprio rispetto a quello dei terzi</a:t>
            </a:r>
          </a:p>
          <a:p>
            <a:pPr marL="342900" indent="-342900">
              <a:buFont typeface="Wingdings" panose="05000000000000000000" pitchFamily="2" charset="2"/>
              <a:buChar char="q"/>
            </a:pPr>
            <a:r>
              <a:rPr lang="it-IT" sz="2000" b="1" kern="0" cap="small" dirty="0">
                <a:solidFill>
                  <a:schemeClr val="tx2"/>
                </a:solidFill>
                <a:latin typeface="MTTMilano"/>
              </a:rPr>
              <a:t>Divieto</a:t>
            </a:r>
            <a:r>
              <a:rPr lang="it-IT" sz="2000" kern="0" cap="small" dirty="0">
                <a:solidFill>
                  <a:schemeClr val="tx2"/>
                </a:solidFill>
                <a:latin typeface="MTTMilano"/>
              </a:rPr>
              <a:t> </a:t>
            </a:r>
            <a:r>
              <a:rPr lang="it-IT" sz="2000" kern="0" cap="small" dirty="0">
                <a:solidFill>
                  <a:schemeClr val="tx1"/>
                </a:solidFill>
                <a:latin typeface="MTTMilano"/>
              </a:rPr>
              <a:t>di operare in </a:t>
            </a:r>
            <a:r>
              <a:rPr lang="it-IT" sz="2000" b="1" kern="0" cap="small" dirty="0">
                <a:solidFill>
                  <a:schemeClr val="tx2"/>
                </a:solidFill>
                <a:latin typeface="MTTMilano"/>
              </a:rPr>
              <a:t>conflitto di interessi</a:t>
            </a:r>
          </a:p>
          <a:p>
            <a:pPr marL="342900" indent="-342900">
              <a:buFont typeface="Wingdings" panose="05000000000000000000" pitchFamily="2" charset="2"/>
              <a:buChar char="q"/>
            </a:pPr>
            <a:r>
              <a:rPr lang="it-IT" sz="2000" kern="0" cap="small" dirty="0">
                <a:solidFill>
                  <a:schemeClr val="tx1"/>
                </a:solidFill>
                <a:latin typeface="MTTMilano"/>
              </a:rPr>
              <a:t>Possibilità di offrire </a:t>
            </a:r>
            <a:r>
              <a:rPr lang="it-IT" sz="2000" b="1" kern="0" cap="small" dirty="0">
                <a:solidFill>
                  <a:schemeClr val="tx2"/>
                </a:solidFill>
                <a:latin typeface="MTTMilano"/>
              </a:rPr>
              <a:t>garanzie a terzi</a:t>
            </a:r>
            <a:r>
              <a:rPr lang="it-IT" sz="2000" kern="0" cap="small" dirty="0">
                <a:solidFill>
                  <a:schemeClr val="tx1"/>
                </a:solidFill>
                <a:latin typeface="MTTMilano"/>
              </a:rPr>
              <a:t>, nell’interesse del fiduciante, solo nei limiti del capitale conferito</a:t>
            </a:r>
          </a:p>
          <a:p>
            <a:pPr marL="342900" indent="-342900">
              <a:buFont typeface="Wingdings" panose="05000000000000000000" pitchFamily="2" charset="2"/>
              <a:buChar char="q"/>
            </a:pPr>
            <a:r>
              <a:rPr lang="it-IT" sz="2000" kern="0" cap="small" dirty="0">
                <a:solidFill>
                  <a:schemeClr val="tx1"/>
                </a:solidFill>
                <a:latin typeface="MTTMilano"/>
              </a:rPr>
              <a:t>L’operatività è sempre subordinata all’ottenimento di </a:t>
            </a:r>
            <a:r>
              <a:rPr lang="it-IT" sz="2000" b="1" kern="0" cap="small" dirty="0">
                <a:solidFill>
                  <a:schemeClr val="tx2"/>
                </a:solidFill>
                <a:latin typeface="MTTMilano"/>
              </a:rPr>
              <a:t>istruzioni</a:t>
            </a:r>
            <a:r>
              <a:rPr lang="it-IT" sz="2000" kern="0" cap="small" dirty="0">
                <a:solidFill>
                  <a:schemeClr val="tx2"/>
                </a:solidFill>
                <a:latin typeface="MTTMilano"/>
              </a:rPr>
              <a:t> </a:t>
            </a:r>
            <a:r>
              <a:rPr lang="it-IT" sz="2000" kern="0" cap="small" dirty="0">
                <a:solidFill>
                  <a:schemeClr val="tx1"/>
                </a:solidFill>
                <a:latin typeface="MTTMilano"/>
              </a:rPr>
              <a:t>da parte del fiduciante</a:t>
            </a:r>
          </a:p>
          <a:p>
            <a:pPr marL="342900" indent="-342900">
              <a:buFont typeface="Wingdings" panose="05000000000000000000" pitchFamily="2" charset="2"/>
              <a:buChar char="q"/>
            </a:pPr>
            <a:r>
              <a:rPr lang="it-IT" sz="2000" b="1" kern="0" cap="small" dirty="0">
                <a:solidFill>
                  <a:schemeClr val="tx2"/>
                </a:solidFill>
                <a:latin typeface="MTTMilano"/>
              </a:rPr>
              <a:t>Vigilanza</a:t>
            </a:r>
            <a:r>
              <a:rPr lang="it-IT" sz="2000" kern="0" cap="small" dirty="0">
                <a:solidFill>
                  <a:schemeClr val="tx2"/>
                </a:solidFill>
                <a:latin typeface="MTTMilano"/>
              </a:rPr>
              <a:t> </a:t>
            </a:r>
            <a:r>
              <a:rPr lang="it-IT" sz="2000" kern="0" cap="small" dirty="0">
                <a:solidFill>
                  <a:schemeClr val="tx1"/>
                </a:solidFill>
                <a:latin typeface="MTTMilano"/>
              </a:rPr>
              <a:t>da parte della Banca d’Italia e del MISE</a:t>
            </a:r>
          </a:p>
        </p:txBody>
      </p:sp>
      <p:pic>
        <p:nvPicPr>
          <p:cNvPr id="3" name="Immagine 2">
            <a:extLst>
              <a:ext uri="{FF2B5EF4-FFF2-40B4-BE49-F238E27FC236}">
                <a16:creationId xmlns:a16="http://schemas.microsoft.com/office/drawing/2014/main" id="{32ADD659-769A-4922-B28D-86110118B5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91200" y="2133600"/>
            <a:ext cx="2971800" cy="4286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4FDE9EBC-CB79-44FE-93BD-D24C7FFD1F7D}"/>
              </a:ext>
            </a:extLst>
          </p:cNvPr>
          <p:cNvSpPr txBox="1">
            <a:spLocks/>
          </p:cNvSpPr>
          <p:nvPr/>
        </p:nvSpPr>
        <p:spPr>
          <a:xfrm>
            <a:off x="457200" y="1075216"/>
            <a:ext cx="8305800" cy="612981"/>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2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endParaRPr kumimoji="0" lang="it-IT" sz="2200" b="0" i="0" u="none" strike="noStrike" kern="1200" cap="small" spc="0" normalizeH="0" baseline="0" noProof="0" dirty="0">
              <a:ln>
                <a:noFill/>
              </a:ln>
              <a:solidFill>
                <a:srgbClr val="95A5A6"/>
              </a:solidFill>
              <a:effectLst/>
              <a:uLnTx/>
              <a:uFillTx/>
              <a:latin typeface="MTTMilano"/>
            </a:endParaRPr>
          </a:p>
        </p:txBody>
      </p:sp>
      <p:sp>
        <p:nvSpPr>
          <p:cNvPr id="3" name="Sottotitolo 3">
            <a:extLst>
              <a:ext uri="{FF2B5EF4-FFF2-40B4-BE49-F238E27FC236}">
                <a16:creationId xmlns:a16="http://schemas.microsoft.com/office/drawing/2014/main" id="{C2F6E0B6-0E2B-4173-A366-201F5EA22067}"/>
              </a:ext>
            </a:extLst>
          </p:cNvPr>
          <p:cNvSpPr txBox="1">
            <a:spLocks/>
          </p:cNvSpPr>
          <p:nvPr/>
        </p:nvSpPr>
        <p:spPr>
          <a:xfrm>
            <a:off x="685800" y="3364468"/>
            <a:ext cx="7924800" cy="864096"/>
          </a:xfrm>
          <a:prstGeom prst="rect">
            <a:avLst/>
          </a:prstGeom>
        </p:spPr>
        <p:txBody>
          <a:bodyPr vert="horz" lIns="68580" tIns="34290" rIns="68580" bIns="34290" rtlCol="0">
            <a:noAutofit/>
          </a:bodyPr>
          <a:lstStyle/>
          <a:p>
            <a:pPr algn="ctr" defTabSz="685800">
              <a:spcBef>
                <a:spcPct val="20000"/>
              </a:spcBef>
              <a:defRPr/>
            </a:pPr>
            <a:r>
              <a:rPr lang="it-IT" b="1" cap="small" dirty="0">
                <a:solidFill>
                  <a:schemeClr val="tx2"/>
                </a:solidFill>
                <a:latin typeface="MTTMilano" pitchFamily="50" charset="0"/>
              </a:rPr>
              <a:t>Profili di criticità </a:t>
            </a:r>
            <a:endParaRPr lang="it-IT" cap="small" dirty="0">
              <a:solidFill>
                <a:schemeClr val="tx2"/>
              </a:solidFill>
              <a:latin typeface="MTTMilano" pitchFamily="50" charset="0"/>
            </a:endParaRPr>
          </a:p>
          <a:p>
            <a:pPr algn="just" defTabSz="685800">
              <a:spcBef>
                <a:spcPct val="20000"/>
              </a:spcBef>
              <a:defRPr/>
            </a:pPr>
            <a:r>
              <a:rPr lang="it-IT" cap="small" dirty="0">
                <a:latin typeface="MTTMilano" pitchFamily="50" charset="0"/>
              </a:rPr>
              <a:t>L’imprenditore vuole assegnare le azioni prevedendo tuttavia di regolare alcuni diritti dei manager (ad esempio partecipazione unitaria dei manager all’assemblea, etc.) </a:t>
            </a:r>
          </a:p>
          <a:p>
            <a:pPr algn="just" defTabSz="685800">
              <a:spcBef>
                <a:spcPct val="20000"/>
              </a:spcBef>
              <a:defRPr/>
            </a:pPr>
            <a:endParaRPr lang="it-IT" sz="1050" cap="small" dirty="0">
              <a:solidFill>
                <a:schemeClr val="tx1">
                  <a:lumMod val="85000"/>
                  <a:lumOff val="15000"/>
                </a:schemeClr>
              </a:solidFill>
              <a:latin typeface="MTTMilano" pitchFamily="50" charset="0"/>
            </a:endParaRPr>
          </a:p>
        </p:txBody>
      </p:sp>
      <p:sp>
        <p:nvSpPr>
          <p:cNvPr id="4" name="CasellaDiTesto 3">
            <a:extLst>
              <a:ext uri="{FF2B5EF4-FFF2-40B4-BE49-F238E27FC236}">
                <a16:creationId xmlns:a16="http://schemas.microsoft.com/office/drawing/2014/main" id="{DA1E84B2-01EE-4017-AC97-B404AED8F8DC}"/>
              </a:ext>
            </a:extLst>
          </p:cNvPr>
          <p:cNvSpPr txBox="1"/>
          <p:nvPr/>
        </p:nvSpPr>
        <p:spPr>
          <a:xfrm>
            <a:off x="1979712" y="2241974"/>
            <a:ext cx="2052228" cy="300082"/>
          </a:xfrm>
          <a:prstGeom prst="rect">
            <a:avLst/>
          </a:prstGeom>
          <a:noFill/>
        </p:spPr>
        <p:txBody>
          <a:bodyPr wrap="square" rtlCol="0">
            <a:spAutoFit/>
          </a:bodyPr>
          <a:lstStyle/>
          <a:p>
            <a:endParaRPr lang="en-US" sz="1350" dirty="0">
              <a:solidFill>
                <a:schemeClr val="tx1">
                  <a:lumMod val="85000"/>
                  <a:lumOff val="15000"/>
                </a:schemeClr>
              </a:solidFill>
              <a:latin typeface="MTTMilano" pitchFamily="50" charset="0"/>
            </a:endParaRPr>
          </a:p>
        </p:txBody>
      </p:sp>
      <p:sp>
        <p:nvSpPr>
          <p:cNvPr id="5" name="CasellaDiTesto 4">
            <a:extLst>
              <a:ext uri="{FF2B5EF4-FFF2-40B4-BE49-F238E27FC236}">
                <a16:creationId xmlns:a16="http://schemas.microsoft.com/office/drawing/2014/main" id="{8CD2BABA-F599-4465-8D99-AF7698DA78BB}"/>
              </a:ext>
            </a:extLst>
          </p:cNvPr>
          <p:cNvSpPr txBox="1"/>
          <p:nvPr/>
        </p:nvSpPr>
        <p:spPr>
          <a:xfrm>
            <a:off x="533400" y="2221468"/>
            <a:ext cx="3733800" cy="861774"/>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Imprenditore</a:t>
            </a:r>
          </a:p>
          <a:p>
            <a:pPr algn="ctr"/>
            <a:r>
              <a:rPr lang="it-IT" sz="1600" cap="small" dirty="0">
                <a:latin typeface="MTTMilano" pitchFamily="50" charset="0"/>
              </a:rPr>
              <a:t>Il soggetto vuole far partecipare al capitale della società i suoi manager meritevoli</a:t>
            </a:r>
            <a:endParaRPr lang="en-US" sz="1600" cap="small" dirty="0">
              <a:latin typeface="MTTMilano" pitchFamily="50" charset="0"/>
            </a:endParaRPr>
          </a:p>
        </p:txBody>
      </p:sp>
      <p:sp>
        <p:nvSpPr>
          <p:cNvPr id="6" name="CasellaDiTesto 5">
            <a:extLst>
              <a:ext uri="{FF2B5EF4-FFF2-40B4-BE49-F238E27FC236}">
                <a16:creationId xmlns:a16="http://schemas.microsoft.com/office/drawing/2014/main" id="{90334065-85BC-45C5-81C8-2B5EE6899907}"/>
              </a:ext>
            </a:extLst>
          </p:cNvPr>
          <p:cNvSpPr txBox="1"/>
          <p:nvPr/>
        </p:nvSpPr>
        <p:spPr>
          <a:xfrm>
            <a:off x="5016000" y="2221468"/>
            <a:ext cx="3594600" cy="861774"/>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Gruppo di Manager</a:t>
            </a:r>
            <a:endParaRPr lang="it-IT" sz="900" cap="small" dirty="0">
              <a:solidFill>
                <a:schemeClr val="tx1">
                  <a:lumMod val="85000"/>
                  <a:lumOff val="15000"/>
                </a:schemeClr>
              </a:solidFill>
              <a:latin typeface="MTTMilano" pitchFamily="50" charset="0"/>
            </a:endParaRPr>
          </a:p>
          <a:p>
            <a:pPr algn="ctr"/>
            <a:r>
              <a:rPr lang="it-IT" sz="1600" cap="small" dirty="0">
                <a:latin typeface="MTTMilano" pitchFamily="50" charset="0"/>
              </a:rPr>
              <a:t>I soggetti sono interessati a diventare azionisti della società  </a:t>
            </a:r>
            <a:endParaRPr lang="en-US" sz="1600" cap="small" dirty="0">
              <a:latin typeface="MTTMilano" pitchFamily="50" charset="0"/>
            </a:endParaRPr>
          </a:p>
        </p:txBody>
      </p:sp>
      <p:sp>
        <p:nvSpPr>
          <p:cNvPr id="7" name="CasellaDiTesto 6">
            <a:extLst>
              <a:ext uri="{FF2B5EF4-FFF2-40B4-BE49-F238E27FC236}">
                <a16:creationId xmlns:a16="http://schemas.microsoft.com/office/drawing/2014/main" id="{6AB525CB-2EA0-4471-8245-5B25144906E8}"/>
              </a:ext>
            </a:extLst>
          </p:cNvPr>
          <p:cNvSpPr txBox="1"/>
          <p:nvPr/>
        </p:nvSpPr>
        <p:spPr>
          <a:xfrm>
            <a:off x="1447800" y="4674951"/>
            <a:ext cx="1828800" cy="369332"/>
          </a:xfrm>
          <a:prstGeom prst="rect">
            <a:avLst/>
          </a:prstGeom>
          <a:noFill/>
        </p:spPr>
        <p:txBody>
          <a:bodyPr wrap="square" rtlCol="0">
            <a:spAutoFit/>
          </a:bodyPr>
          <a:lstStyle/>
          <a:p>
            <a:pPr algn="ctr"/>
            <a:r>
              <a:rPr lang="it-IT" b="1" cap="small" dirty="0">
                <a:solidFill>
                  <a:schemeClr val="tx2"/>
                </a:solidFill>
                <a:latin typeface="MTTMilano" pitchFamily="50" charset="0"/>
              </a:rPr>
              <a:t>L’imprenditore</a:t>
            </a:r>
            <a:endParaRPr lang="en-US" b="1" cap="small" dirty="0">
              <a:solidFill>
                <a:schemeClr val="tx2"/>
              </a:solidFill>
              <a:latin typeface="MTTMilano" pitchFamily="50" charset="0"/>
            </a:endParaRPr>
          </a:p>
        </p:txBody>
      </p:sp>
      <p:sp>
        <p:nvSpPr>
          <p:cNvPr id="8" name="CasellaDiTesto 7">
            <a:extLst>
              <a:ext uri="{FF2B5EF4-FFF2-40B4-BE49-F238E27FC236}">
                <a16:creationId xmlns:a16="http://schemas.microsoft.com/office/drawing/2014/main" id="{FB051DA4-E3E9-4E55-8780-6A8633F8C0E9}"/>
              </a:ext>
            </a:extLst>
          </p:cNvPr>
          <p:cNvSpPr txBox="1"/>
          <p:nvPr/>
        </p:nvSpPr>
        <p:spPr>
          <a:xfrm>
            <a:off x="6423738" y="4674951"/>
            <a:ext cx="1729662" cy="369332"/>
          </a:xfrm>
          <a:prstGeom prst="rect">
            <a:avLst/>
          </a:prstGeom>
          <a:noFill/>
        </p:spPr>
        <p:txBody>
          <a:bodyPr wrap="square" rtlCol="0">
            <a:spAutoFit/>
          </a:bodyPr>
          <a:lstStyle/>
          <a:p>
            <a:pPr algn="ctr"/>
            <a:r>
              <a:rPr lang="it-IT" b="1" cap="small" dirty="0">
                <a:solidFill>
                  <a:schemeClr val="tx2"/>
                </a:solidFill>
                <a:latin typeface="MTTMilano" pitchFamily="50" charset="0"/>
              </a:rPr>
              <a:t>I manager</a:t>
            </a:r>
            <a:endParaRPr lang="en-US" b="1" cap="small" dirty="0">
              <a:solidFill>
                <a:schemeClr val="tx2"/>
              </a:solidFill>
              <a:latin typeface="MTTMilano" pitchFamily="50" charset="0"/>
            </a:endParaRPr>
          </a:p>
        </p:txBody>
      </p:sp>
      <p:sp>
        <p:nvSpPr>
          <p:cNvPr id="9" name="CasellaDiTesto 8">
            <a:extLst>
              <a:ext uri="{FF2B5EF4-FFF2-40B4-BE49-F238E27FC236}">
                <a16:creationId xmlns:a16="http://schemas.microsoft.com/office/drawing/2014/main" id="{B770FFFD-8D68-4E04-BA05-D2E18DC77B5C}"/>
              </a:ext>
            </a:extLst>
          </p:cNvPr>
          <p:cNvSpPr txBox="1"/>
          <p:nvPr/>
        </p:nvSpPr>
        <p:spPr>
          <a:xfrm>
            <a:off x="1415244" y="5257800"/>
            <a:ext cx="6433356" cy="1200329"/>
          </a:xfrm>
          <a:prstGeom prst="rect">
            <a:avLst/>
          </a:prstGeom>
          <a:noFill/>
        </p:spPr>
        <p:txBody>
          <a:bodyPr wrap="square" rtlCol="0">
            <a:spAutoFit/>
          </a:bodyPr>
          <a:lstStyle/>
          <a:p>
            <a:pPr algn="ctr"/>
            <a:r>
              <a:rPr lang="it-IT" cap="small" dirty="0">
                <a:latin typeface="MTTMilano" pitchFamily="50" charset="0"/>
              </a:rPr>
              <a:t>conferiscono alla </a:t>
            </a:r>
            <a:r>
              <a:rPr lang="it-IT" b="1" cap="small" dirty="0">
                <a:solidFill>
                  <a:schemeClr val="tx2"/>
                </a:solidFill>
                <a:latin typeface="MTTMilano" pitchFamily="50" charset="0"/>
              </a:rPr>
              <a:t>Fiduciaria</a:t>
            </a:r>
          </a:p>
          <a:p>
            <a:pPr algn="ctr"/>
            <a:r>
              <a:rPr lang="it-IT" cap="small" dirty="0">
                <a:latin typeface="MTTMilano" pitchFamily="50" charset="0"/>
              </a:rPr>
              <a:t>mandato  congiunto di intestazione delle azioni</a:t>
            </a:r>
          </a:p>
          <a:p>
            <a:pPr algn="ctr"/>
            <a:r>
              <a:rPr lang="it-IT" cap="small" dirty="0">
                <a:latin typeface="MTTMilano" pitchFamily="50" charset="0"/>
              </a:rPr>
              <a:t>La fiduciaria amministrerà i diritti relativi alle azioni nel rispetto delle condizioni pattuite</a:t>
            </a:r>
            <a:endParaRPr lang="it-IT" cap="small" dirty="0">
              <a:solidFill>
                <a:schemeClr val="tx1">
                  <a:lumMod val="85000"/>
                  <a:lumOff val="15000"/>
                </a:schemeClr>
              </a:solidFill>
              <a:latin typeface="MTTMilano" pitchFamily="50" charset="0"/>
            </a:endParaRPr>
          </a:p>
        </p:txBody>
      </p:sp>
      <p:sp>
        <p:nvSpPr>
          <p:cNvPr id="10" name="CasellaDiTesto 9">
            <a:extLst>
              <a:ext uri="{FF2B5EF4-FFF2-40B4-BE49-F238E27FC236}">
                <a16:creationId xmlns:a16="http://schemas.microsoft.com/office/drawing/2014/main" id="{86C0F484-DE71-4B3F-BE28-8C3483214A34}"/>
              </a:ext>
            </a:extLst>
          </p:cNvPr>
          <p:cNvSpPr txBox="1"/>
          <p:nvPr/>
        </p:nvSpPr>
        <p:spPr>
          <a:xfrm>
            <a:off x="3074622" y="4431268"/>
            <a:ext cx="3402378" cy="369332"/>
          </a:xfrm>
          <a:prstGeom prst="rect">
            <a:avLst/>
          </a:prstGeom>
          <a:noFill/>
        </p:spPr>
        <p:txBody>
          <a:bodyPr wrap="square" rtlCol="0">
            <a:spAutoFit/>
          </a:bodyPr>
          <a:lstStyle/>
          <a:p>
            <a:pPr algn="ctr"/>
            <a:r>
              <a:rPr lang="it-IT" b="1" dirty="0">
                <a:solidFill>
                  <a:schemeClr val="tx2"/>
                </a:solidFill>
                <a:latin typeface="MTTMilano" pitchFamily="50" charset="0"/>
              </a:rPr>
              <a:t>SOLUZIONE</a:t>
            </a:r>
          </a:p>
        </p:txBody>
      </p:sp>
      <p:cxnSp>
        <p:nvCxnSpPr>
          <p:cNvPr id="11" name="Connettore 4 16">
            <a:extLst>
              <a:ext uri="{FF2B5EF4-FFF2-40B4-BE49-F238E27FC236}">
                <a16:creationId xmlns:a16="http://schemas.microsoft.com/office/drawing/2014/main" id="{0088924D-CF9A-4331-A629-582C3AFCABF6}"/>
              </a:ext>
            </a:extLst>
          </p:cNvPr>
          <p:cNvCxnSpPr>
            <a:cxnSpLocks/>
          </p:cNvCxnSpPr>
          <p:nvPr/>
        </p:nvCxnSpPr>
        <p:spPr>
          <a:xfrm>
            <a:off x="2133600" y="5051839"/>
            <a:ext cx="964334" cy="411948"/>
          </a:xfrm>
          <a:prstGeom prst="bentConnector3">
            <a:avLst>
              <a:gd name="adj1" fmla="val -74"/>
            </a:avLst>
          </a:prstGeom>
          <a:ln w="57150">
            <a:tailEnd type="arrow"/>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12" name="Connettore 4 17">
            <a:extLst>
              <a:ext uri="{FF2B5EF4-FFF2-40B4-BE49-F238E27FC236}">
                <a16:creationId xmlns:a16="http://schemas.microsoft.com/office/drawing/2014/main" id="{A7C1E763-A75E-45E3-B223-2DCFBCDCDCBC}"/>
              </a:ext>
            </a:extLst>
          </p:cNvPr>
          <p:cNvCxnSpPr>
            <a:cxnSpLocks/>
          </p:cNvCxnSpPr>
          <p:nvPr/>
        </p:nvCxnSpPr>
        <p:spPr>
          <a:xfrm rot="5400000">
            <a:off x="6583697" y="4643767"/>
            <a:ext cx="419506" cy="1242501"/>
          </a:xfrm>
          <a:prstGeom prst="bentConnector2">
            <a:avLst/>
          </a:prstGeom>
          <a:ln w="57150">
            <a:tailEnd type="arrow"/>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2" name="Segnaposto contenuto 2">
            <a:extLst>
              <a:ext uri="{FF2B5EF4-FFF2-40B4-BE49-F238E27FC236}">
                <a16:creationId xmlns:a16="http://schemas.microsoft.com/office/drawing/2014/main" id="{E9491BC8-BF58-4D3B-95D7-824B4726BF3C}"/>
              </a:ext>
            </a:extLst>
          </p:cNvPr>
          <p:cNvSpPr txBox="1">
            <a:spLocks/>
          </p:cNvSpPr>
          <p:nvPr/>
        </p:nvSpPr>
        <p:spPr>
          <a:xfrm>
            <a:off x="479022" y="1483074"/>
            <a:ext cx="8305800" cy="612981"/>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2600" b="1" cap="none" dirty="0">
                <a:solidFill>
                  <a:srgbClr val="364F6E"/>
                </a:solidFill>
                <a:effectLst>
                  <a:outerShdw blurRad="38100" dist="38100" dir="2700000" algn="tl">
                    <a:srgbClr val="000000">
                      <a:alpha val="43137"/>
                    </a:srgbClr>
                  </a:outerShdw>
                </a:effectLst>
                <a:latin typeface="MTTMilano"/>
                <a:cs typeface="Times New Roman" panose="02020603050405020304" pitchFamily="18" charset="0"/>
              </a:rPr>
              <a:t>Operazione di Stock Option</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endParaRPr kumimoji="0" lang="it-IT" sz="2200" b="0" i="0" u="none" strike="noStrike" kern="1200" cap="small" spc="0" normalizeH="0" baseline="0" noProof="0" dirty="0">
              <a:ln>
                <a:noFill/>
              </a:ln>
              <a:solidFill>
                <a:srgbClr val="95A5A6"/>
              </a:solidFill>
              <a:effectLst/>
              <a:uLnTx/>
              <a:uFillTx/>
              <a:latin typeface="MTTMilano"/>
            </a:endParaRPr>
          </a:p>
        </p:txBody>
      </p:sp>
    </p:spTree>
    <p:extLst>
      <p:ext uri="{BB962C8B-B14F-4D97-AF65-F5344CB8AC3E}">
        <p14:creationId xmlns:p14="http://schemas.microsoft.com/office/powerpoint/2010/main" val="309378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6280D03F-99D0-4D7E-BFC8-91888F6CB1D9}"/>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Gestione di un Finanziamento </a:t>
            </a:r>
            <a:r>
              <a:rPr kumimoji="0" lang="it-IT" sz="2400" b="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1/2</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ottotitolo 3">
            <a:extLst>
              <a:ext uri="{FF2B5EF4-FFF2-40B4-BE49-F238E27FC236}">
                <a16:creationId xmlns:a16="http://schemas.microsoft.com/office/drawing/2014/main" id="{6EC69DB6-850F-4F38-A584-7CC7D4CAC105}"/>
              </a:ext>
            </a:extLst>
          </p:cNvPr>
          <p:cNvSpPr txBox="1">
            <a:spLocks/>
          </p:cNvSpPr>
          <p:nvPr/>
        </p:nvSpPr>
        <p:spPr>
          <a:xfrm>
            <a:off x="1066800" y="3870480"/>
            <a:ext cx="7086600" cy="2530320"/>
          </a:xfrm>
          <a:prstGeom prst="rect">
            <a:avLst/>
          </a:prstGeom>
        </p:spPr>
        <p:txBody>
          <a:bodyPr vert="horz" lIns="68580" tIns="34290" rIns="68580" bIns="34290" rtlCol="0">
            <a:noAutofit/>
          </a:bodyPr>
          <a:lstStyle/>
          <a:p>
            <a:pPr marL="257175" indent="-257175" algn="just" defTabSz="685800">
              <a:spcBef>
                <a:spcPct val="20000"/>
              </a:spcBef>
              <a:defRPr/>
            </a:pPr>
            <a:r>
              <a:rPr lang="it-IT" b="1" cap="small" dirty="0">
                <a:solidFill>
                  <a:schemeClr val="tx2"/>
                </a:solidFill>
                <a:latin typeface="MTTMilano" pitchFamily="50" charset="0"/>
              </a:rPr>
              <a:t>Profili di criticità:</a:t>
            </a:r>
            <a:endParaRPr lang="it-IT" b="1" cap="small" dirty="0">
              <a:latin typeface="MTTMilano" pitchFamily="50" charset="0"/>
            </a:endParaRPr>
          </a:p>
          <a:p>
            <a:pPr marL="276225" indent="-276225" algn="just" defTabSz="685800">
              <a:spcBef>
                <a:spcPct val="20000"/>
              </a:spcBef>
              <a:buFont typeface="Wingdings" panose="05000000000000000000" pitchFamily="2" charset="2"/>
              <a:buChar char="§"/>
              <a:defRPr/>
            </a:pPr>
            <a:r>
              <a:rPr lang="it-IT" sz="1600" cap="small" dirty="0">
                <a:latin typeface="MTTMilano" pitchFamily="50" charset="0"/>
              </a:rPr>
              <a:t>Il finanziatore non vuole apparire nei libri contabili della società finanziata;</a:t>
            </a:r>
          </a:p>
          <a:p>
            <a:pPr marL="276225" indent="-276225" algn="just" defTabSz="685800">
              <a:spcBef>
                <a:spcPct val="20000"/>
              </a:spcBef>
              <a:buFont typeface="Wingdings" panose="05000000000000000000" pitchFamily="2" charset="2"/>
              <a:buChar char="§"/>
              <a:defRPr/>
            </a:pPr>
            <a:r>
              <a:rPr lang="it-IT" sz="1600" cap="small" dirty="0">
                <a:latin typeface="MTTMilano" pitchFamily="50" charset="0"/>
              </a:rPr>
              <a:t>i tempi tecnici per poter realizzare i presupposti cui il finanziatore subordina l’erogazione   non sono immediati; </a:t>
            </a:r>
          </a:p>
          <a:p>
            <a:pPr marL="276225" indent="-276225" algn="just" defTabSz="685800">
              <a:spcBef>
                <a:spcPct val="20000"/>
              </a:spcBef>
              <a:buFont typeface="Wingdings" panose="05000000000000000000" pitchFamily="2" charset="2"/>
              <a:buChar char="§"/>
              <a:defRPr/>
            </a:pPr>
            <a:r>
              <a:rPr lang="it-IT" sz="1600" cap="small" dirty="0">
                <a:latin typeface="MTTMilano" pitchFamily="50" charset="0"/>
              </a:rPr>
              <a:t>il finanziatore è un soggetto che ha difficoltà nel controllare  (ancor più se è un soggetto estero) il verificarsi dei presupposti.</a:t>
            </a:r>
            <a:endParaRPr lang="it-IT" sz="1600" b="1" cap="small" dirty="0">
              <a:latin typeface="MTTMilano" pitchFamily="50" charset="0"/>
            </a:endParaRPr>
          </a:p>
          <a:p>
            <a:pPr marL="134541" indent="-134541" algn="just" defTabSz="685800">
              <a:spcBef>
                <a:spcPct val="20000"/>
              </a:spcBef>
              <a:defRPr/>
            </a:pPr>
            <a:r>
              <a:rPr lang="it-IT" b="1" cap="small" dirty="0">
                <a:solidFill>
                  <a:schemeClr val="tx2"/>
                </a:solidFill>
                <a:latin typeface="MTTMilano" pitchFamily="50" charset="0"/>
              </a:rPr>
              <a:t>Rischi:</a:t>
            </a:r>
            <a:endParaRPr lang="it-IT" cap="small" dirty="0">
              <a:latin typeface="MTTMilano" pitchFamily="50" charset="0"/>
            </a:endParaRPr>
          </a:p>
          <a:p>
            <a:pPr marL="200025" indent="-200025" algn="just" defTabSz="685800">
              <a:spcBef>
                <a:spcPct val="20000"/>
              </a:spcBef>
              <a:buFont typeface="Wingdings" panose="05000000000000000000" pitchFamily="2" charset="2"/>
              <a:buChar char="§"/>
              <a:defRPr/>
            </a:pPr>
            <a:r>
              <a:rPr lang="it-IT" sz="1600" cap="small" dirty="0">
                <a:latin typeface="MTTMilano" pitchFamily="50" charset="0"/>
              </a:rPr>
              <a:t>Il fiduciante A corre il rischio di perdere il finanziamento e il fiduciante B di effettuare un finanziamento senza che si siano verificate le condizioni richieste.</a:t>
            </a:r>
            <a:endParaRPr lang="en-US" sz="1600" cap="small" dirty="0">
              <a:latin typeface="MTTMilano" pitchFamily="50" charset="0"/>
            </a:endParaRPr>
          </a:p>
        </p:txBody>
      </p:sp>
      <p:sp>
        <p:nvSpPr>
          <p:cNvPr id="4" name="CasellaDiTesto 3">
            <a:extLst>
              <a:ext uri="{FF2B5EF4-FFF2-40B4-BE49-F238E27FC236}">
                <a16:creationId xmlns:a16="http://schemas.microsoft.com/office/drawing/2014/main" id="{B6261598-2E3B-4787-A37B-79F24C1A8543}"/>
              </a:ext>
            </a:extLst>
          </p:cNvPr>
          <p:cNvSpPr txBox="1"/>
          <p:nvPr/>
        </p:nvSpPr>
        <p:spPr>
          <a:xfrm>
            <a:off x="457200" y="2379583"/>
            <a:ext cx="3886200" cy="1354217"/>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bg1"/>
                </a:solidFill>
                <a:effectLst>
                  <a:outerShdw blurRad="38100" dist="38100" dir="2700000" algn="tl">
                    <a:srgbClr val="000000">
                      <a:alpha val="43137"/>
                    </a:srgbClr>
                  </a:outerShdw>
                </a:effectLst>
                <a:latin typeface="MTTMilano" pitchFamily="50" charset="0"/>
              </a:rPr>
              <a:t>Soggetto finanziato (A)</a:t>
            </a:r>
          </a:p>
          <a:p>
            <a:pPr algn="just"/>
            <a:r>
              <a:rPr lang="it-IT" sz="1600" cap="small" dirty="0">
                <a:solidFill>
                  <a:schemeClr val="bg1"/>
                </a:solidFill>
                <a:latin typeface="MTTMilano" pitchFamily="50" charset="0"/>
              </a:rPr>
              <a:t>Un soggetto giuridico,  per lo sviluppo della sua attività , ha trovato un soggetto italiano o estero disposto a finanziarlo, a condizione che si verifichino determinate condizioni.</a:t>
            </a:r>
            <a:endParaRPr lang="en-US" sz="1600" cap="small" dirty="0">
              <a:solidFill>
                <a:schemeClr val="bg1"/>
              </a:solidFill>
              <a:latin typeface="MTTMilano" pitchFamily="50" charset="0"/>
            </a:endParaRPr>
          </a:p>
        </p:txBody>
      </p:sp>
      <p:sp>
        <p:nvSpPr>
          <p:cNvPr id="5" name="CasellaDiTesto 4">
            <a:extLst>
              <a:ext uri="{FF2B5EF4-FFF2-40B4-BE49-F238E27FC236}">
                <a16:creationId xmlns:a16="http://schemas.microsoft.com/office/drawing/2014/main" id="{E9AA66EF-A197-4D93-90EB-5B497E7C4442}"/>
              </a:ext>
            </a:extLst>
          </p:cNvPr>
          <p:cNvSpPr txBox="1"/>
          <p:nvPr/>
        </p:nvSpPr>
        <p:spPr>
          <a:xfrm>
            <a:off x="4956000" y="2379583"/>
            <a:ext cx="3730800" cy="1354217"/>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bg1"/>
                </a:solidFill>
                <a:effectLst>
                  <a:outerShdw blurRad="38100" dist="38100" dir="2700000" algn="tl">
                    <a:srgbClr val="000000">
                      <a:alpha val="43137"/>
                    </a:srgbClr>
                  </a:outerShdw>
                </a:effectLst>
                <a:latin typeface="MTTMilano" pitchFamily="50" charset="0"/>
              </a:rPr>
              <a:t>Soggetto finanziatore (B)</a:t>
            </a:r>
          </a:p>
          <a:p>
            <a:pPr algn="just"/>
            <a:r>
              <a:rPr lang="it-IT" sz="1600" cap="small" dirty="0">
                <a:solidFill>
                  <a:schemeClr val="bg1"/>
                </a:solidFill>
                <a:latin typeface="MTTMilano" pitchFamily="50" charset="0"/>
              </a:rPr>
              <a:t>Un altro soggetto giuridico, interessato all’attività svolta dal soggetto finanziatore, è intenzionato a finanziarlo ma solo al ricorrere di specifiche condizioni.</a:t>
            </a:r>
            <a:endParaRPr lang="en-US" sz="1600" cap="small" dirty="0">
              <a:solidFill>
                <a:schemeClr val="bg1"/>
              </a:solidFill>
              <a:latin typeface="MTTMilano" pitchFamily="50" charset="0"/>
            </a:endParaRPr>
          </a:p>
        </p:txBody>
      </p:sp>
    </p:spTree>
    <p:extLst>
      <p:ext uri="{BB962C8B-B14F-4D97-AF65-F5344CB8AC3E}">
        <p14:creationId xmlns:p14="http://schemas.microsoft.com/office/powerpoint/2010/main" val="201114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30E68F38-A8AB-4250-891F-8993F1D6AC7A}"/>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Gestione di un Finanziamento </a:t>
            </a:r>
            <a:r>
              <a:rPr lang="it-IT" sz="24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2</a:t>
            </a:r>
            <a:r>
              <a:rPr kumimoji="0" lang="it-IT" sz="2400" b="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/2</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BB099C65-D169-4912-8B09-5CA4A3E81FAE}"/>
              </a:ext>
            </a:extLst>
          </p:cNvPr>
          <p:cNvSpPr txBox="1">
            <a:spLocks/>
          </p:cNvSpPr>
          <p:nvPr/>
        </p:nvSpPr>
        <p:spPr>
          <a:xfrm>
            <a:off x="3303000" y="2514600"/>
            <a:ext cx="2209800" cy="381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t-IT" b="1" kern="0">
                <a:solidFill>
                  <a:schemeClr val="tx2"/>
                </a:solidFill>
                <a:latin typeface="MTTMilano"/>
              </a:rPr>
              <a:t>SOLUZIONE</a:t>
            </a:r>
          </a:p>
          <a:p>
            <a:pPr algn="ctr"/>
            <a:endParaRPr lang="it-IT" b="1" kern="0" dirty="0">
              <a:solidFill>
                <a:schemeClr val="tx2"/>
              </a:solidFill>
              <a:latin typeface="MTTMilano"/>
            </a:endParaRPr>
          </a:p>
        </p:txBody>
      </p:sp>
      <p:sp>
        <p:nvSpPr>
          <p:cNvPr id="4" name="CasellaDiTesto 3">
            <a:extLst>
              <a:ext uri="{FF2B5EF4-FFF2-40B4-BE49-F238E27FC236}">
                <a16:creationId xmlns:a16="http://schemas.microsoft.com/office/drawing/2014/main" id="{37DFB13A-F2CE-4E1B-8C4E-F2B1286AC8C5}"/>
              </a:ext>
            </a:extLst>
          </p:cNvPr>
          <p:cNvSpPr txBox="1"/>
          <p:nvPr/>
        </p:nvSpPr>
        <p:spPr>
          <a:xfrm>
            <a:off x="762000" y="2743199"/>
            <a:ext cx="2160000" cy="683471"/>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it-IT" b="1" cap="small" dirty="0">
                <a:solidFill>
                  <a:schemeClr val="tx2"/>
                </a:solidFill>
                <a:effectLst>
                  <a:outerShdw blurRad="38100" dist="38100" dir="2700000" algn="tl">
                    <a:srgbClr val="000000">
                      <a:alpha val="43137"/>
                    </a:srgbClr>
                  </a:outerShdw>
                </a:effectLst>
                <a:latin typeface="MTTMilano"/>
              </a:rPr>
              <a:t>Fiduciante A</a:t>
            </a:r>
          </a:p>
          <a:p>
            <a:pPr algn="ctr"/>
            <a:r>
              <a:rPr lang="it-IT" cap="small" dirty="0">
                <a:latin typeface="MTTMilano"/>
              </a:rPr>
              <a:t>Soggetto Finanziato</a:t>
            </a:r>
          </a:p>
        </p:txBody>
      </p:sp>
      <p:sp>
        <p:nvSpPr>
          <p:cNvPr id="5" name="CasellaDiTesto 4">
            <a:extLst>
              <a:ext uri="{FF2B5EF4-FFF2-40B4-BE49-F238E27FC236}">
                <a16:creationId xmlns:a16="http://schemas.microsoft.com/office/drawing/2014/main" id="{6D939390-77F4-4FA6-AF0D-8C855D13D196}"/>
              </a:ext>
            </a:extLst>
          </p:cNvPr>
          <p:cNvSpPr txBox="1"/>
          <p:nvPr/>
        </p:nvSpPr>
        <p:spPr>
          <a:xfrm>
            <a:off x="5893800" y="2743200"/>
            <a:ext cx="2476500" cy="68347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it-IT" b="1" cap="small" dirty="0">
                <a:solidFill>
                  <a:schemeClr val="tx2"/>
                </a:solidFill>
                <a:effectLst>
                  <a:outerShdw blurRad="38100" dist="38100" dir="2700000" algn="tl">
                    <a:srgbClr val="000000">
                      <a:alpha val="43137"/>
                    </a:srgbClr>
                  </a:outerShdw>
                </a:effectLst>
                <a:latin typeface="MTTMilano"/>
              </a:rPr>
              <a:t>Fiduciante B</a:t>
            </a:r>
          </a:p>
          <a:p>
            <a:pPr algn="ctr"/>
            <a:r>
              <a:rPr lang="it-IT" cap="small" dirty="0">
                <a:latin typeface="MTTMilano"/>
              </a:rPr>
              <a:t>Soggetto Finanziat</a:t>
            </a:r>
            <a:r>
              <a:rPr lang="it-IT" cap="small" dirty="0">
                <a:solidFill>
                  <a:schemeClr val="tx2"/>
                </a:solidFill>
                <a:latin typeface="MTTMilano"/>
              </a:rPr>
              <a:t>ore</a:t>
            </a:r>
            <a:endParaRPr lang="it-IT" cap="small" dirty="0">
              <a:latin typeface="MTTMilano"/>
            </a:endParaRPr>
          </a:p>
        </p:txBody>
      </p:sp>
      <p:sp>
        <p:nvSpPr>
          <p:cNvPr id="6" name="Rettangolo 5">
            <a:extLst>
              <a:ext uri="{FF2B5EF4-FFF2-40B4-BE49-F238E27FC236}">
                <a16:creationId xmlns:a16="http://schemas.microsoft.com/office/drawing/2014/main" id="{AF8F55BF-3820-4669-9352-6780CF14D6E5}"/>
              </a:ext>
            </a:extLst>
          </p:cNvPr>
          <p:cNvSpPr/>
          <p:nvPr/>
        </p:nvSpPr>
        <p:spPr>
          <a:xfrm>
            <a:off x="2140950" y="3488736"/>
            <a:ext cx="4572000" cy="1477328"/>
          </a:xfrm>
          <a:prstGeom prst="rect">
            <a:avLst/>
          </a:prstGeom>
        </p:spPr>
        <p:txBody>
          <a:bodyPr>
            <a:spAutoFit/>
          </a:bodyPr>
          <a:lstStyle/>
          <a:p>
            <a:pPr algn="ctr">
              <a:spcBef>
                <a:spcPts val="0"/>
              </a:spcBef>
            </a:pPr>
            <a:r>
              <a:rPr lang="it-IT" cap="small" dirty="0">
                <a:latin typeface="MTTMilano"/>
              </a:rPr>
              <a:t>conferiscono congiuntamente alla</a:t>
            </a:r>
            <a:br>
              <a:rPr lang="it-IT" cap="small" dirty="0">
                <a:latin typeface="MTTMilano"/>
              </a:rPr>
            </a:br>
            <a:r>
              <a:rPr lang="it-IT" b="1" cap="small" dirty="0">
                <a:solidFill>
                  <a:schemeClr val="tx2"/>
                </a:solidFill>
                <a:latin typeface="MTTMilano"/>
              </a:rPr>
              <a:t>Fiduciaria</a:t>
            </a:r>
          </a:p>
          <a:p>
            <a:pPr algn="ctr">
              <a:spcBef>
                <a:spcPts val="0"/>
              </a:spcBef>
            </a:pPr>
            <a:r>
              <a:rPr lang="it-IT" cap="small" dirty="0">
                <a:latin typeface="MTTMilano"/>
              </a:rPr>
              <a:t>Mandato di custodia del denaro che verrà erogato al soggetto finanziato al verificarsi delle condizioni previste.</a:t>
            </a:r>
          </a:p>
        </p:txBody>
      </p:sp>
      <p:sp>
        <p:nvSpPr>
          <p:cNvPr id="7" name="Rettangolo 6">
            <a:extLst>
              <a:ext uri="{FF2B5EF4-FFF2-40B4-BE49-F238E27FC236}">
                <a16:creationId xmlns:a16="http://schemas.microsoft.com/office/drawing/2014/main" id="{6F21D105-635C-4761-8737-3D93C7AD5F2E}"/>
              </a:ext>
            </a:extLst>
          </p:cNvPr>
          <p:cNvSpPr/>
          <p:nvPr/>
        </p:nvSpPr>
        <p:spPr>
          <a:xfrm>
            <a:off x="252000" y="5065693"/>
            <a:ext cx="8640000" cy="1200329"/>
          </a:xfrm>
          <a:prstGeom prst="rect">
            <a:avLst/>
          </a:prstGeom>
        </p:spPr>
        <p:txBody>
          <a:bodyPr wrap="square">
            <a:spAutoFit/>
          </a:bodyPr>
          <a:lstStyle/>
          <a:p>
            <a:pPr algn="just">
              <a:spcBef>
                <a:spcPts val="0"/>
              </a:spcBef>
            </a:pPr>
            <a:r>
              <a:rPr lang="it-IT" cap="small" dirty="0">
                <a:latin typeface="MTTMilano"/>
              </a:rPr>
              <a:t>Le parti sono garantite dal fatto che il finanziamento, fondamentale per il loro rapporto, è detenuto da un terzo soggetto indipendente (la fiduciaria) che lo custodirà secondo le regole pattuite e lo consegnerà solo una volta accertato che le condizioni pattuite siano verificate e che ogni diversa pattuizione dovrà essere concordata tra i due mandanti.</a:t>
            </a:r>
          </a:p>
        </p:txBody>
      </p:sp>
      <p:cxnSp>
        <p:nvCxnSpPr>
          <p:cNvPr id="8" name="Connettore 4 16">
            <a:extLst>
              <a:ext uri="{FF2B5EF4-FFF2-40B4-BE49-F238E27FC236}">
                <a16:creationId xmlns:a16="http://schemas.microsoft.com/office/drawing/2014/main" id="{356F217D-D9FD-45AD-A5DE-2C8FD8994EDC}"/>
              </a:ext>
            </a:extLst>
          </p:cNvPr>
          <p:cNvCxnSpPr>
            <a:cxnSpLocks/>
          </p:cNvCxnSpPr>
          <p:nvPr/>
        </p:nvCxnSpPr>
        <p:spPr>
          <a:xfrm rot="16200000" flipH="1">
            <a:off x="2524911" y="2841411"/>
            <a:ext cx="438078" cy="1803900"/>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nettore 4 17">
            <a:extLst>
              <a:ext uri="{FF2B5EF4-FFF2-40B4-BE49-F238E27FC236}">
                <a16:creationId xmlns:a16="http://schemas.microsoft.com/office/drawing/2014/main" id="{3C1AEC62-197D-4253-9A74-FB5E0D9C6530}"/>
              </a:ext>
            </a:extLst>
          </p:cNvPr>
          <p:cNvCxnSpPr>
            <a:cxnSpLocks/>
          </p:cNvCxnSpPr>
          <p:nvPr/>
        </p:nvCxnSpPr>
        <p:spPr>
          <a:xfrm rot="5400000">
            <a:off x="5931938" y="2762287"/>
            <a:ext cx="438077" cy="1962148"/>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3984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7F5A879-9BC5-4228-89A3-DD0776B81266}"/>
              </a:ext>
            </a:extLst>
          </p:cNvPr>
          <p:cNvSpPr txBox="1">
            <a:spLocks/>
          </p:cNvSpPr>
          <p:nvPr/>
        </p:nvSpPr>
        <p:spPr>
          <a:xfrm>
            <a:off x="457200" y="2438400"/>
            <a:ext cx="5257800" cy="3810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Aft>
                <a:spcPts val="600"/>
              </a:spcAft>
            </a:pPr>
            <a:r>
              <a:rPr lang="it-IT" kern="0" cap="small" dirty="0">
                <a:solidFill>
                  <a:sysClr val="windowText" lastClr="000000"/>
                </a:solidFill>
                <a:latin typeface="MTTMilano"/>
              </a:rPr>
              <a:t>La Società Fiduciaria può </a:t>
            </a:r>
            <a:r>
              <a:rPr lang="it-IT" b="1" kern="0" cap="small" dirty="0">
                <a:solidFill>
                  <a:srgbClr val="212E3C"/>
                </a:solidFill>
                <a:latin typeface="MTTMilano"/>
              </a:rPr>
              <a:t>sostituirsi al proprio mandante </a:t>
            </a:r>
            <a:r>
              <a:rPr lang="it-IT" kern="0" cap="small" dirty="0">
                <a:solidFill>
                  <a:sysClr val="windowText" lastClr="000000"/>
                </a:solidFill>
                <a:latin typeface="MTTMilano"/>
              </a:rPr>
              <a:t>nella </a:t>
            </a:r>
            <a:r>
              <a:rPr lang="it-IT" b="1" kern="0" cap="small" dirty="0">
                <a:solidFill>
                  <a:schemeClr val="tx2"/>
                </a:solidFill>
                <a:latin typeface="MTTMilano"/>
              </a:rPr>
              <a:t>costituzione in pegno</a:t>
            </a:r>
            <a:r>
              <a:rPr lang="it-IT" kern="0" cap="small" dirty="0">
                <a:solidFill>
                  <a:sysClr val="windowText" lastClr="000000"/>
                </a:solidFill>
                <a:latin typeface="MTTMilano"/>
              </a:rPr>
              <a:t>, a favore di banche o di terzi, di titoli e valori che abbia in intestazione. Sempre salvi gli obblighi della normativa antiriciclaggio, </a:t>
            </a:r>
            <a:r>
              <a:rPr lang="it-IT" b="1" kern="0" cap="small" dirty="0">
                <a:solidFill>
                  <a:srgbClr val="212E3C"/>
                </a:solidFill>
                <a:latin typeface="MTTMilano"/>
              </a:rPr>
              <a:t>è</a:t>
            </a:r>
            <a:r>
              <a:rPr lang="it-IT" kern="0" cap="small" dirty="0">
                <a:solidFill>
                  <a:sysClr val="windowText" lastClr="000000"/>
                </a:solidFill>
                <a:latin typeface="MTTMilano"/>
              </a:rPr>
              <a:t> quindi </a:t>
            </a:r>
            <a:r>
              <a:rPr lang="it-IT" b="1" kern="0" cap="small" dirty="0">
                <a:solidFill>
                  <a:srgbClr val="212E3C"/>
                </a:solidFill>
                <a:latin typeface="MTTMilano"/>
              </a:rPr>
              <a:t>possibile garantire senza che il nome dell’effettivo garante emerga</a:t>
            </a:r>
            <a:r>
              <a:rPr lang="it-IT" kern="0" cap="small" dirty="0">
                <a:solidFill>
                  <a:sysClr val="windowText" lastClr="000000"/>
                </a:solidFill>
                <a:latin typeface="MTTMilano"/>
              </a:rPr>
              <a:t>.</a:t>
            </a:r>
          </a:p>
          <a:p>
            <a:pPr algn="just">
              <a:spcAft>
                <a:spcPts val="600"/>
              </a:spcAft>
            </a:pPr>
            <a:r>
              <a:rPr lang="it-IT" kern="0" cap="small" dirty="0">
                <a:solidFill>
                  <a:sysClr val="windowText" lastClr="000000"/>
                </a:solidFill>
                <a:latin typeface="MTTMilano"/>
              </a:rPr>
              <a:t>Ai sensi del disposto dell’art. 2786, 2^ comma c.c. </a:t>
            </a:r>
            <a:r>
              <a:rPr lang="it-IT" b="1" kern="0" cap="small" dirty="0">
                <a:solidFill>
                  <a:srgbClr val="212E3C"/>
                </a:solidFill>
                <a:latin typeface="MTTMilano"/>
              </a:rPr>
              <a:t>il pegno si può perfezionare mediante la consegna del bene costituente la garanzia ad un soggetto terzo </a:t>
            </a:r>
            <a:r>
              <a:rPr lang="it-IT" kern="0" cap="small" dirty="0">
                <a:solidFill>
                  <a:sysClr val="windowText" lastClr="000000"/>
                </a:solidFill>
                <a:latin typeface="MTTMilano"/>
              </a:rPr>
              <a:t>nominato dalle parti. Questo </a:t>
            </a:r>
            <a:r>
              <a:rPr lang="it-IT" b="1" kern="0" cap="small" dirty="0">
                <a:solidFill>
                  <a:srgbClr val="212E3C"/>
                </a:solidFill>
                <a:latin typeface="MTTMilano"/>
              </a:rPr>
              <a:t>soggetto terzo</a:t>
            </a:r>
            <a:r>
              <a:rPr lang="it-IT" kern="0" cap="small" dirty="0">
                <a:solidFill>
                  <a:srgbClr val="212E3C"/>
                </a:solidFill>
                <a:latin typeface="MTTMilano"/>
              </a:rPr>
              <a:t> </a:t>
            </a:r>
            <a:r>
              <a:rPr lang="it-IT" kern="0" cap="small" dirty="0">
                <a:solidFill>
                  <a:sysClr val="windowText" lastClr="000000"/>
                </a:solidFill>
                <a:latin typeface="MTTMilano"/>
              </a:rPr>
              <a:t>può essere la società </a:t>
            </a:r>
            <a:r>
              <a:rPr lang="it-IT" b="1" kern="0" cap="small" dirty="0">
                <a:solidFill>
                  <a:sysClr val="windowText" lastClr="000000"/>
                </a:solidFill>
                <a:latin typeface="MTTMilano"/>
              </a:rPr>
              <a:t>F</a:t>
            </a:r>
            <a:r>
              <a:rPr lang="it-IT" b="1" kern="0" cap="small" dirty="0">
                <a:solidFill>
                  <a:srgbClr val="212E3C"/>
                </a:solidFill>
                <a:latin typeface="MTTMilano"/>
              </a:rPr>
              <a:t>iduciaria</a:t>
            </a:r>
            <a:r>
              <a:rPr lang="it-IT" kern="0" cap="small" dirty="0">
                <a:solidFill>
                  <a:sysClr val="windowText" lastClr="000000"/>
                </a:solidFill>
                <a:latin typeface="MTTMilano"/>
              </a:rPr>
              <a:t>, che riceverà in </a:t>
            </a:r>
            <a:r>
              <a:rPr lang="it-IT" b="1" kern="0" cap="small" dirty="0">
                <a:solidFill>
                  <a:srgbClr val="212E3C"/>
                </a:solidFill>
                <a:latin typeface="MTTMilano"/>
              </a:rPr>
              <a:t>intestazione il bene su mandato irrevocabile </a:t>
            </a:r>
            <a:r>
              <a:rPr lang="it-IT" kern="0" cap="small" dirty="0">
                <a:solidFill>
                  <a:sysClr val="windowText" lastClr="000000"/>
                </a:solidFill>
                <a:latin typeface="MTTMilano"/>
              </a:rPr>
              <a:t>dell’effettivo costituente, ovviamente conferito nell’interesse del creditore.</a:t>
            </a:r>
          </a:p>
        </p:txBody>
      </p:sp>
      <p:sp>
        <p:nvSpPr>
          <p:cNvPr id="3" name="Segnaposto contenuto 2">
            <a:extLst>
              <a:ext uri="{FF2B5EF4-FFF2-40B4-BE49-F238E27FC236}">
                <a16:creationId xmlns:a16="http://schemas.microsoft.com/office/drawing/2014/main" id="{DF8A3D90-C08C-4043-A554-5403B4708C13}"/>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Costituzione di pegni</a:t>
            </a:r>
            <a:endParaRPr kumimoji="0" lang="it-IT" sz="2400" b="0" i="0" u="none" strike="noStrike" kern="1200" cap="small" spc="0" normalizeH="0" baseline="0" noProof="0" dirty="0">
              <a:ln>
                <a:noFill/>
              </a:ln>
              <a:solidFill>
                <a:srgbClr val="95A5A6"/>
              </a:solidFill>
              <a:effectLst/>
              <a:uLnTx/>
              <a:uFillTx/>
              <a:latin typeface="MTTMilano"/>
            </a:endParaRPr>
          </a:p>
        </p:txBody>
      </p:sp>
      <p:pic>
        <p:nvPicPr>
          <p:cNvPr id="4" name="Immagine 3">
            <a:extLst>
              <a:ext uri="{FF2B5EF4-FFF2-40B4-BE49-F238E27FC236}">
                <a16:creationId xmlns:a16="http://schemas.microsoft.com/office/drawing/2014/main" id="{8C866F9F-3063-49BD-8D13-F61FB849E9C8}"/>
              </a:ext>
            </a:extLst>
          </p:cNvPr>
          <p:cNvPicPr>
            <a:picLocks noChangeAspect="1"/>
          </p:cNvPicPr>
          <p:nvPr/>
        </p:nvPicPr>
        <p:blipFill>
          <a:blip r:embed="rId2"/>
          <a:stretch>
            <a:fillRect/>
          </a:stretch>
        </p:blipFill>
        <p:spPr>
          <a:xfrm>
            <a:off x="6096000" y="2984643"/>
            <a:ext cx="2438400" cy="3171902"/>
          </a:xfrm>
          <a:prstGeom prst="rect">
            <a:avLst/>
          </a:prstGeom>
        </p:spPr>
      </p:pic>
    </p:spTree>
    <p:extLst>
      <p:ext uri="{BB962C8B-B14F-4D97-AF65-F5344CB8AC3E}">
        <p14:creationId xmlns:p14="http://schemas.microsoft.com/office/powerpoint/2010/main" val="179740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80D45E3-5AAE-43DB-A48D-9813B1280C50}"/>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Escrow Agreement </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1</a:t>
            </a:r>
            <a:r>
              <a:rPr kumimoji="0" lang="it-IT" sz="2400" b="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/2</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ottotitolo 3">
            <a:extLst>
              <a:ext uri="{FF2B5EF4-FFF2-40B4-BE49-F238E27FC236}">
                <a16:creationId xmlns:a16="http://schemas.microsoft.com/office/drawing/2014/main" id="{5C250AD2-D2D0-4CF5-B8EA-0FC21BDC2E33}"/>
              </a:ext>
            </a:extLst>
          </p:cNvPr>
          <p:cNvSpPr txBox="1">
            <a:spLocks/>
          </p:cNvSpPr>
          <p:nvPr/>
        </p:nvSpPr>
        <p:spPr>
          <a:xfrm>
            <a:off x="838200" y="4630452"/>
            <a:ext cx="7504200" cy="1846548"/>
          </a:xfrm>
          <a:prstGeom prst="rect">
            <a:avLst/>
          </a:prstGeom>
        </p:spPr>
        <p:txBody>
          <a:bodyPr vert="horz" lIns="68580" tIns="34290" rIns="68580" bIns="34290" rtlCol="0">
            <a:noAutofit/>
          </a:bodyPr>
          <a:lstStyle/>
          <a:p>
            <a:pPr marL="257175" indent="-257175" algn="just" defTabSz="685800">
              <a:spcBef>
                <a:spcPct val="20000"/>
              </a:spcBef>
              <a:defRPr/>
            </a:pPr>
            <a:r>
              <a:rPr lang="it-IT" b="1" cap="small" dirty="0">
                <a:solidFill>
                  <a:schemeClr val="tx2"/>
                </a:solidFill>
                <a:latin typeface="MTTMilano" pitchFamily="50" charset="0"/>
              </a:rPr>
              <a:t>Profili di criticità:</a:t>
            </a:r>
          </a:p>
          <a:p>
            <a:pPr marL="276225" indent="-276225" algn="just" defTabSz="685800">
              <a:spcBef>
                <a:spcPct val="20000"/>
              </a:spcBef>
              <a:buFont typeface="Wingdings" panose="05000000000000000000" pitchFamily="2" charset="2"/>
              <a:buChar char="§"/>
              <a:defRPr/>
            </a:pPr>
            <a:r>
              <a:rPr lang="it-IT" cap="small" dirty="0">
                <a:latin typeface="MTTMilano" pitchFamily="50" charset="0"/>
              </a:rPr>
              <a:t>Il </a:t>
            </a:r>
            <a:r>
              <a:rPr lang="it-IT" b="1" cap="small" dirty="0">
                <a:latin typeface="MTTMilano" pitchFamily="50" charset="0"/>
              </a:rPr>
              <a:t>fiduciante A</a:t>
            </a:r>
            <a:r>
              <a:rPr lang="it-IT" cap="small" dirty="0">
                <a:latin typeface="MTTMilano" pitchFamily="50" charset="0"/>
              </a:rPr>
              <a:t> ha bisogno di verificare la attendibilità delle intenzioni del </a:t>
            </a:r>
            <a:r>
              <a:rPr lang="it-IT" b="1" cap="small" dirty="0">
                <a:latin typeface="MTTMilano" pitchFamily="50" charset="0"/>
              </a:rPr>
              <a:t>fiduciante B</a:t>
            </a:r>
            <a:r>
              <a:rPr lang="it-IT" cap="small" dirty="0">
                <a:latin typeface="MTTMilano" pitchFamily="50" charset="0"/>
              </a:rPr>
              <a:t> e viceversa.</a:t>
            </a:r>
          </a:p>
          <a:p>
            <a:pPr marL="276225" indent="-276225" algn="just" defTabSz="685800">
              <a:spcBef>
                <a:spcPct val="20000"/>
              </a:spcBef>
              <a:buFont typeface="Wingdings" panose="05000000000000000000" pitchFamily="2" charset="2"/>
              <a:buChar char="§"/>
              <a:defRPr/>
            </a:pPr>
            <a:r>
              <a:rPr lang="it-IT" cap="small" dirty="0">
                <a:latin typeface="MTTMilano" pitchFamily="50" charset="0"/>
              </a:rPr>
              <a:t>I fiducianti necessitano di garanzie in ordine all’esecuzione dell’operazione nei tempi tecnici e con le modalità previste al verificarsi delle condizioni predeterminate (verificata condizione).</a:t>
            </a:r>
          </a:p>
        </p:txBody>
      </p:sp>
      <p:sp>
        <p:nvSpPr>
          <p:cNvPr id="4" name="CasellaDiTesto 3">
            <a:extLst>
              <a:ext uri="{FF2B5EF4-FFF2-40B4-BE49-F238E27FC236}">
                <a16:creationId xmlns:a16="http://schemas.microsoft.com/office/drawing/2014/main" id="{3A4F0EBA-4A1D-4D72-99C9-4ED3CFB2A082}"/>
              </a:ext>
            </a:extLst>
          </p:cNvPr>
          <p:cNvSpPr txBox="1"/>
          <p:nvPr/>
        </p:nvSpPr>
        <p:spPr>
          <a:xfrm>
            <a:off x="609600" y="2666762"/>
            <a:ext cx="3724800" cy="1600438"/>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Venditore (A)</a:t>
            </a:r>
          </a:p>
          <a:p>
            <a:pPr algn="ctr"/>
            <a:r>
              <a:rPr lang="it-IT" sz="1600" cap="small" dirty="0">
                <a:latin typeface="MTTMilano" pitchFamily="50" charset="0"/>
              </a:rPr>
              <a:t>Il soggetto, che  detiene una partecipazione societaria (o un “bene”) e  intende cederla, ha trovato   un potenziale acquirente. La cessione prevede specifiche condizioni, anche future.</a:t>
            </a:r>
            <a:endParaRPr lang="en-US" sz="1600" cap="small" dirty="0">
              <a:latin typeface="MTTMilano" pitchFamily="50" charset="0"/>
            </a:endParaRPr>
          </a:p>
        </p:txBody>
      </p:sp>
      <p:sp>
        <p:nvSpPr>
          <p:cNvPr id="5" name="CasellaDiTesto 4">
            <a:extLst>
              <a:ext uri="{FF2B5EF4-FFF2-40B4-BE49-F238E27FC236}">
                <a16:creationId xmlns:a16="http://schemas.microsoft.com/office/drawing/2014/main" id="{F87D09E0-4D82-4393-AB84-BE05B3CF53A2}"/>
              </a:ext>
            </a:extLst>
          </p:cNvPr>
          <p:cNvSpPr txBox="1"/>
          <p:nvPr/>
        </p:nvSpPr>
        <p:spPr>
          <a:xfrm>
            <a:off x="4922400" y="2666762"/>
            <a:ext cx="3724800" cy="1600438"/>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Acquirente (B)</a:t>
            </a:r>
          </a:p>
          <a:p>
            <a:pPr algn="ctr"/>
            <a:r>
              <a:rPr lang="it-IT" sz="1600" cap="small" dirty="0">
                <a:latin typeface="MTTMilano" pitchFamily="50" charset="0"/>
              </a:rPr>
              <a:t>Il soggetto ha intenzione di acquistare la partecipazione societaria (o un “bene”) detenuta dal fiduciante A (anche tramite una </a:t>
            </a:r>
            <a:r>
              <a:rPr lang="it-IT" sz="1600" i="1" cap="small" dirty="0" err="1">
                <a:latin typeface="MTTMilano" pitchFamily="50" charset="0"/>
              </a:rPr>
              <a:t>New.Co</a:t>
            </a:r>
            <a:r>
              <a:rPr lang="it-IT" sz="1600" cap="small" dirty="0">
                <a:latin typeface="MTTMilano" pitchFamily="50" charset="0"/>
              </a:rPr>
              <a:t>.) al verificarsi di condizioni predeterminate.  </a:t>
            </a:r>
            <a:endParaRPr lang="en-US" sz="1600" cap="small" dirty="0">
              <a:latin typeface="MTTMilano" pitchFamily="50" charset="0"/>
            </a:endParaRPr>
          </a:p>
        </p:txBody>
      </p:sp>
    </p:spTree>
    <p:extLst>
      <p:ext uri="{BB962C8B-B14F-4D97-AF65-F5344CB8AC3E}">
        <p14:creationId xmlns:p14="http://schemas.microsoft.com/office/powerpoint/2010/main" val="96981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9C78534C-C4DA-4DF0-B59B-CE2B88995851}"/>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Escrow Agreement </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2</a:t>
            </a:r>
            <a:r>
              <a:rPr kumimoji="0" lang="it-IT" sz="2400" b="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/2</a:t>
            </a:r>
            <a:endParaRPr kumimoji="0" lang="it-IT" sz="2400" b="0" i="0" u="none" strike="noStrike" kern="1200" cap="small" spc="0" normalizeH="0" baseline="0" noProof="0" dirty="0">
              <a:ln>
                <a:noFill/>
              </a:ln>
              <a:solidFill>
                <a:srgbClr val="95A5A6"/>
              </a:solidFill>
              <a:effectLst/>
              <a:uLnTx/>
              <a:uFillTx/>
              <a:latin typeface="MTTMilano"/>
            </a:endParaRPr>
          </a:p>
        </p:txBody>
      </p:sp>
      <p:cxnSp>
        <p:nvCxnSpPr>
          <p:cNvPr id="3" name="Connettore 4 16">
            <a:extLst>
              <a:ext uri="{FF2B5EF4-FFF2-40B4-BE49-F238E27FC236}">
                <a16:creationId xmlns:a16="http://schemas.microsoft.com/office/drawing/2014/main" id="{9C7FCBDB-D71D-4DF7-928A-E3BC3089FCF6}"/>
              </a:ext>
            </a:extLst>
          </p:cNvPr>
          <p:cNvCxnSpPr>
            <a:cxnSpLocks/>
            <a:stCxn id="5" idx="2"/>
            <a:endCxn id="7" idx="1"/>
          </p:cNvCxnSpPr>
          <p:nvPr/>
        </p:nvCxnSpPr>
        <p:spPr>
          <a:xfrm rot="16200000" flipH="1">
            <a:off x="2102787" y="2609945"/>
            <a:ext cx="738426" cy="1896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 name="Connettore 4 17">
            <a:extLst>
              <a:ext uri="{FF2B5EF4-FFF2-40B4-BE49-F238E27FC236}">
                <a16:creationId xmlns:a16="http://schemas.microsoft.com/office/drawing/2014/main" id="{ED7CBA4F-A143-445D-828C-F2F6A67CA8F0}"/>
              </a:ext>
            </a:extLst>
          </p:cNvPr>
          <p:cNvCxnSpPr>
            <a:cxnSpLocks/>
            <a:stCxn id="6" idx="2"/>
          </p:cNvCxnSpPr>
          <p:nvPr/>
        </p:nvCxnSpPr>
        <p:spPr>
          <a:xfrm rot="5400000">
            <a:off x="6286938" y="2464395"/>
            <a:ext cx="814626" cy="2110901"/>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5" name="CasellaDiTesto 4">
            <a:extLst>
              <a:ext uri="{FF2B5EF4-FFF2-40B4-BE49-F238E27FC236}">
                <a16:creationId xmlns:a16="http://schemas.microsoft.com/office/drawing/2014/main" id="{3BEE9FCF-453D-4397-A851-92428B304D70}"/>
              </a:ext>
            </a:extLst>
          </p:cNvPr>
          <p:cNvSpPr txBox="1"/>
          <p:nvPr/>
        </p:nvSpPr>
        <p:spPr>
          <a:xfrm>
            <a:off x="609600" y="2819400"/>
            <a:ext cx="1828800" cy="369332"/>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Fiduciante A</a:t>
            </a:r>
          </a:p>
        </p:txBody>
      </p:sp>
      <p:sp>
        <p:nvSpPr>
          <p:cNvPr id="6" name="Rettangolo 5">
            <a:extLst>
              <a:ext uri="{FF2B5EF4-FFF2-40B4-BE49-F238E27FC236}">
                <a16:creationId xmlns:a16="http://schemas.microsoft.com/office/drawing/2014/main" id="{C8971319-9D05-447B-A822-C91C446B7586}"/>
              </a:ext>
            </a:extLst>
          </p:cNvPr>
          <p:cNvSpPr/>
          <p:nvPr/>
        </p:nvSpPr>
        <p:spPr>
          <a:xfrm>
            <a:off x="6897802" y="2743200"/>
            <a:ext cx="1703798" cy="36933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it-IT" b="1" cap="small" dirty="0">
                <a:solidFill>
                  <a:schemeClr val="tx2"/>
                </a:solidFill>
                <a:effectLst>
                  <a:outerShdw blurRad="38100" dist="38100" dir="2700000" algn="tl">
                    <a:srgbClr val="000000">
                      <a:alpha val="43137"/>
                    </a:srgbClr>
                  </a:outerShdw>
                </a:effectLst>
                <a:latin typeface="MTTMilano" pitchFamily="50" charset="0"/>
              </a:rPr>
              <a:t>Fiduciante B</a:t>
            </a:r>
            <a:endParaRPr lang="it-IT" cap="small" dirty="0">
              <a:solidFill>
                <a:schemeClr val="tx2"/>
              </a:solidFill>
              <a:effectLst>
                <a:outerShdw blurRad="38100" dist="38100" dir="2700000" algn="tl">
                  <a:srgbClr val="000000">
                    <a:alpha val="43137"/>
                  </a:srgbClr>
                </a:outerShdw>
              </a:effectLst>
              <a:latin typeface="MTTMilano" pitchFamily="50" charset="0"/>
            </a:endParaRPr>
          </a:p>
        </p:txBody>
      </p:sp>
      <p:sp>
        <p:nvSpPr>
          <p:cNvPr id="7" name="Rettangolo 6">
            <a:extLst>
              <a:ext uri="{FF2B5EF4-FFF2-40B4-BE49-F238E27FC236}">
                <a16:creationId xmlns:a16="http://schemas.microsoft.com/office/drawing/2014/main" id="{373B8005-5BDC-4F46-AF3F-6E20DCFF32C9}"/>
              </a:ext>
            </a:extLst>
          </p:cNvPr>
          <p:cNvSpPr/>
          <p:nvPr/>
        </p:nvSpPr>
        <p:spPr>
          <a:xfrm>
            <a:off x="3420000" y="3434715"/>
            <a:ext cx="2304000" cy="984885"/>
          </a:xfrm>
          <a:prstGeom prst="rect">
            <a:avLst/>
          </a:prstGeom>
        </p:spPr>
        <p:txBody>
          <a:bodyPr wrap="square" lIns="0" tIns="0" rIns="0" bIns="0" anchor="ctr">
            <a:noAutofit/>
          </a:bodyPr>
          <a:lstStyle/>
          <a:p>
            <a:pPr lvl="0" algn="ctr">
              <a:spcBef>
                <a:spcPts val="0"/>
              </a:spcBef>
            </a:pPr>
            <a:r>
              <a:rPr lang="it-IT" cap="small" dirty="0">
                <a:solidFill>
                  <a:schemeClr val="tx2"/>
                </a:solidFill>
                <a:latin typeface="MTTMilano" pitchFamily="50" charset="0"/>
              </a:rPr>
              <a:t>conferiscono alla </a:t>
            </a:r>
            <a:r>
              <a:rPr lang="it-IT" sz="2000" b="1" cap="small" dirty="0">
                <a:solidFill>
                  <a:schemeClr val="tx2"/>
                </a:solidFill>
                <a:latin typeface="MTTMilano" pitchFamily="50" charset="0"/>
              </a:rPr>
              <a:t>Fiduciaria</a:t>
            </a:r>
            <a:endParaRPr lang="it-IT" cap="small" dirty="0">
              <a:solidFill>
                <a:srgbClr val="95A5A6"/>
              </a:solidFill>
              <a:latin typeface="MTTMilano" pitchFamily="50" charset="0"/>
            </a:endParaRPr>
          </a:p>
          <a:p>
            <a:pPr lvl="0" algn="ctr">
              <a:spcBef>
                <a:spcPts val="0"/>
              </a:spcBef>
            </a:pPr>
            <a:r>
              <a:rPr lang="it-IT" sz="2000" cap="small" dirty="0">
                <a:solidFill>
                  <a:srgbClr val="95A5A6"/>
                </a:solidFill>
                <a:latin typeface="MTTMilano" pitchFamily="50" charset="0"/>
              </a:rPr>
              <a:t> </a:t>
            </a:r>
            <a:r>
              <a:rPr lang="it-IT" sz="2000" cap="small" dirty="0">
                <a:solidFill>
                  <a:schemeClr val="tx2"/>
                </a:solidFill>
                <a:latin typeface="MTTMilano" pitchFamily="50" charset="0"/>
              </a:rPr>
              <a:t>mandato congiunto</a:t>
            </a:r>
          </a:p>
        </p:txBody>
      </p:sp>
      <p:sp>
        <p:nvSpPr>
          <p:cNvPr id="8" name="Segnaposto contenuto 2">
            <a:extLst>
              <a:ext uri="{FF2B5EF4-FFF2-40B4-BE49-F238E27FC236}">
                <a16:creationId xmlns:a16="http://schemas.microsoft.com/office/drawing/2014/main" id="{F7EDCBF2-2BFD-4239-B18E-122071D92F05}"/>
              </a:ext>
            </a:extLst>
          </p:cNvPr>
          <p:cNvSpPr txBox="1">
            <a:spLocks/>
          </p:cNvSpPr>
          <p:nvPr/>
        </p:nvSpPr>
        <p:spPr>
          <a:xfrm>
            <a:off x="457200" y="4861678"/>
            <a:ext cx="8229600" cy="138672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t-IT" sz="1800" dirty="0">
                <a:solidFill>
                  <a:schemeClr val="tx2"/>
                </a:solidFill>
              </a:rPr>
              <a:t>in base al quale l’acquirente trasferisce alla fiduciaria una somma pari al prezzo pattuito ed il venditore intesta fiduciariamente alla fiduciaria la partecipazione (o il bene). Al verificarsi delle condizioni previste la fiduciaria, senza necessità di ulteriori istruzioni, trasferirà la partecipazione (o il bene) nel possesso  dell’acquirente e corrisponderà al venditore le somme dovute.</a:t>
            </a:r>
          </a:p>
          <a:p>
            <a:pPr algn="just"/>
            <a:endParaRPr lang="it-IT" sz="1800" dirty="0">
              <a:solidFill>
                <a:schemeClr val="tx2"/>
              </a:solidFill>
            </a:endParaRPr>
          </a:p>
        </p:txBody>
      </p:sp>
      <p:sp>
        <p:nvSpPr>
          <p:cNvPr id="9" name="Freccia a gallone 8">
            <a:extLst>
              <a:ext uri="{FF2B5EF4-FFF2-40B4-BE49-F238E27FC236}">
                <a16:creationId xmlns:a16="http://schemas.microsoft.com/office/drawing/2014/main" id="{27FD3194-5B76-4276-B482-93BFC6971706}"/>
              </a:ext>
            </a:extLst>
          </p:cNvPr>
          <p:cNvSpPr/>
          <p:nvPr/>
        </p:nvSpPr>
        <p:spPr>
          <a:xfrm rot="5400000">
            <a:off x="4473834" y="4016635"/>
            <a:ext cx="304798" cy="1110734"/>
          </a:xfrm>
          <a:prstGeom prst="chevron">
            <a:avLst>
              <a:gd name="adj" fmla="val 65320"/>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Segnaposto contenuto 2">
            <a:extLst>
              <a:ext uri="{FF2B5EF4-FFF2-40B4-BE49-F238E27FC236}">
                <a16:creationId xmlns:a16="http://schemas.microsoft.com/office/drawing/2014/main" id="{729C586F-850F-4060-AE0F-834CEE9A3FD3}"/>
              </a:ext>
            </a:extLst>
          </p:cNvPr>
          <p:cNvSpPr txBox="1">
            <a:spLocks/>
          </p:cNvSpPr>
          <p:nvPr/>
        </p:nvSpPr>
        <p:spPr>
          <a:xfrm>
            <a:off x="3467100" y="2529722"/>
            <a:ext cx="2209800" cy="381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it-IT" sz="2000" b="1" cap="none" dirty="0">
                <a:solidFill>
                  <a:schemeClr val="tx2"/>
                </a:solidFill>
              </a:rPr>
              <a:t>SOLUZIONE</a:t>
            </a:r>
          </a:p>
          <a:p>
            <a:pPr algn="ctr">
              <a:spcBef>
                <a:spcPts val="0"/>
              </a:spcBef>
            </a:pPr>
            <a:endParaRPr lang="it-IT" sz="2000" b="1" cap="none" dirty="0">
              <a:solidFill>
                <a:schemeClr val="tx2"/>
              </a:solidFill>
            </a:endParaRPr>
          </a:p>
        </p:txBody>
      </p:sp>
    </p:spTree>
    <p:extLst>
      <p:ext uri="{BB962C8B-B14F-4D97-AF65-F5344CB8AC3E}">
        <p14:creationId xmlns:p14="http://schemas.microsoft.com/office/powerpoint/2010/main" val="235725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Attività di Family Office</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76118" y="4523791"/>
            <a:ext cx="8229600" cy="203963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t-IT" kern="0" cap="small" dirty="0">
                <a:solidFill>
                  <a:sysClr val="windowText" lastClr="000000"/>
                </a:solidFill>
                <a:latin typeface="MTTMilano"/>
              </a:rPr>
              <a:t>Con il supporto della </a:t>
            </a:r>
            <a:r>
              <a:rPr lang="it-IT" b="1" kern="0" cap="small" dirty="0">
                <a:solidFill>
                  <a:schemeClr val="tx2"/>
                </a:solidFill>
                <a:latin typeface="MTTMilano"/>
              </a:rPr>
              <a:t>Società </a:t>
            </a:r>
            <a:r>
              <a:rPr lang="it-IT" kern="0" cap="small" dirty="0">
                <a:solidFill>
                  <a:sysClr val="windowText" lastClr="000000"/>
                </a:solidFill>
                <a:latin typeface="MTTMilano"/>
              </a:rPr>
              <a:t>F</a:t>
            </a:r>
            <a:r>
              <a:rPr lang="it-IT" b="1" kern="0" cap="small" dirty="0">
                <a:solidFill>
                  <a:schemeClr val="tx2"/>
                </a:solidFill>
                <a:latin typeface="MTTMilano"/>
              </a:rPr>
              <a:t>iduciaria </a:t>
            </a:r>
            <a:r>
              <a:rPr lang="it-IT" kern="0" cap="small" dirty="0">
                <a:solidFill>
                  <a:sysClr val="windowText" lastClr="000000"/>
                </a:solidFill>
                <a:latin typeface="MTTMilano"/>
              </a:rPr>
              <a:t>si può realizzare una struttura di Family Office in grado di</a:t>
            </a:r>
            <a:r>
              <a:rPr lang="it-IT" kern="0" cap="small" dirty="0">
                <a:solidFill>
                  <a:srgbClr val="212E3C"/>
                </a:solidFill>
                <a:latin typeface="MTTMilano"/>
              </a:rPr>
              <a:t> occuparsi di tutte le problematiche della famiglia ma anche di quelle dell’azienda o delle aziende di proprietà della famiglia garantendo </a:t>
            </a:r>
            <a:r>
              <a:rPr lang="it-IT" b="1" kern="0" cap="small" dirty="0">
                <a:solidFill>
                  <a:schemeClr val="tx2"/>
                </a:solidFill>
                <a:latin typeface="MTTMilano"/>
              </a:rPr>
              <a:t>competenza, professionalità, discrezione </a:t>
            </a:r>
            <a:r>
              <a:rPr lang="it-IT" kern="0" cap="small" dirty="0">
                <a:latin typeface="MTTMilano"/>
              </a:rPr>
              <a:t>e</a:t>
            </a:r>
            <a:r>
              <a:rPr lang="it-IT" b="1" kern="0" cap="small" dirty="0">
                <a:solidFill>
                  <a:schemeClr val="tx2"/>
                </a:solidFill>
                <a:latin typeface="MTTMilano"/>
              </a:rPr>
              <a:t> riservatezza.</a:t>
            </a:r>
          </a:p>
          <a:p>
            <a:pPr algn="just"/>
            <a:r>
              <a:rPr lang="it-IT" kern="0" cap="small" dirty="0">
                <a:solidFill>
                  <a:sysClr val="windowText" lastClr="000000"/>
                </a:solidFill>
                <a:latin typeface="MTTMilano"/>
              </a:rPr>
              <a:t>Inoltre un valore aggiunto significativo può derivare dalla assoluta </a:t>
            </a:r>
            <a:r>
              <a:rPr lang="it-IT" b="1" kern="0" cap="small" dirty="0">
                <a:solidFill>
                  <a:schemeClr val="tx2"/>
                </a:solidFill>
                <a:latin typeface="MTTMilano"/>
              </a:rPr>
              <a:t>indipendenza</a:t>
            </a:r>
            <a:r>
              <a:rPr lang="it-IT" kern="0" cap="small" dirty="0">
                <a:solidFill>
                  <a:sysClr val="windowText" lastClr="000000"/>
                </a:solidFill>
                <a:latin typeface="MTTMilano"/>
              </a:rPr>
              <a:t> della Fiduciaria che garantisce forza contrattuale nei confronti delle controparti  ricercando le migliori soluzioni e le migliori politiche di pricing.</a:t>
            </a:r>
          </a:p>
        </p:txBody>
      </p:sp>
      <p:sp>
        <p:nvSpPr>
          <p:cNvPr id="4" name="CasellaDiTesto 3">
            <a:extLst>
              <a:ext uri="{FF2B5EF4-FFF2-40B4-BE49-F238E27FC236}">
                <a16:creationId xmlns:a16="http://schemas.microsoft.com/office/drawing/2014/main" id="{4A09F31B-B9B3-447F-A6B7-5E306A10AFFF}"/>
              </a:ext>
            </a:extLst>
          </p:cNvPr>
          <p:cNvSpPr txBox="1"/>
          <p:nvPr/>
        </p:nvSpPr>
        <p:spPr>
          <a:xfrm>
            <a:off x="6452999" y="2895599"/>
            <a:ext cx="2215739" cy="94215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lang="it-IT" cap="small" dirty="0">
                <a:latin typeface="MTTMilano"/>
              </a:rPr>
              <a:t>Necessità di un</a:t>
            </a:r>
          </a:p>
          <a:p>
            <a:pPr algn="ctr"/>
            <a:r>
              <a:rPr lang="it-IT" b="1" cap="small" dirty="0">
                <a:solidFill>
                  <a:schemeClr val="tx2"/>
                </a:solidFill>
                <a:latin typeface="MTTMilano"/>
              </a:rPr>
              <a:t>Family Office</a:t>
            </a:r>
          </a:p>
        </p:txBody>
      </p:sp>
      <p:sp>
        <p:nvSpPr>
          <p:cNvPr id="5" name="CasellaDiTesto 4">
            <a:extLst>
              <a:ext uri="{FF2B5EF4-FFF2-40B4-BE49-F238E27FC236}">
                <a16:creationId xmlns:a16="http://schemas.microsoft.com/office/drawing/2014/main" id="{4BAAD4F7-81B2-4BA1-8533-3F03EB7452F8}"/>
              </a:ext>
            </a:extLst>
          </p:cNvPr>
          <p:cNvSpPr txBox="1"/>
          <p:nvPr/>
        </p:nvSpPr>
        <p:spPr>
          <a:xfrm>
            <a:off x="3038913" y="3306838"/>
            <a:ext cx="3066173" cy="399161"/>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b="1" dirty="0">
                <a:solidFill>
                  <a:schemeClr val="tx2"/>
                </a:solidFill>
                <a:effectLst>
                  <a:outerShdw blurRad="38100" dist="38100" dir="2700000" algn="tl">
                    <a:srgbClr val="000000">
                      <a:alpha val="43137"/>
                    </a:srgbClr>
                  </a:outerShdw>
                </a:effectLst>
                <a:latin typeface="MTTMilano"/>
              </a:rPr>
              <a:t>FAMIGLIA</a:t>
            </a:r>
            <a:endParaRPr lang="it-IT" sz="1800" dirty="0">
              <a:effectLst>
                <a:outerShdw blurRad="38100" dist="38100" dir="2700000" algn="tl">
                  <a:srgbClr val="000000">
                    <a:alpha val="43137"/>
                  </a:srgbClr>
                </a:outerShdw>
              </a:effectLst>
              <a:latin typeface="MTTMilano"/>
            </a:endParaRPr>
          </a:p>
        </p:txBody>
      </p:sp>
      <p:sp>
        <p:nvSpPr>
          <p:cNvPr id="6" name="CasellaDiTesto 5">
            <a:extLst>
              <a:ext uri="{FF2B5EF4-FFF2-40B4-BE49-F238E27FC236}">
                <a16:creationId xmlns:a16="http://schemas.microsoft.com/office/drawing/2014/main" id="{0BD4C63B-B08E-42A0-9F2F-0C4D10949EB5}"/>
              </a:ext>
            </a:extLst>
          </p:cNvPr>
          <p:cNvSpPr txBox="1"/>
          <p:nvPr/>
        </p:nvSpPr>
        <p:spPr>
          <a:xfrm>
            <a:off x="3148200" y="2362200"/>
            <a:ext cx="2871600" cy="79200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dirty="0">
                <a:latin typeface="MTTMilano"/>
              </a:rPr>
              <a:t>Nucleo familiare ampio e variegato</a:t>
            </a:r>
          </a:p>
        </p:txBody>
      </p:sp>
      <p:sp>
        <p:nvSpPr>
          <p:cNvPr id="7" name="CasellaDiTesto 6">
            <a:extLst>
              <a:ext uri="{FF2B5EF4-FFF2-40B4-BE49-F238E27FC236}">
                <a16:creationId xmlns:a16="http://schemas.microsoft.com/office/drawing/2014/main" id="{14ACEA7E-58A0-4E77-8547-36DB318A245E}"/>
              </a:ext>
            </a:extLst>
          </p:cNvPr>
          <p:cNvSpPr txBox="1"/>
          <p:nvPr/>
        </p:nvSpPr>
        <p:spPr>
          <a:xfrm>
            <a:off x="475262" y="2895600"/>
            <a:ext cx="2233800" cy="94215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dirty="0">
                <a:latin typeface="MTTMilano"/>
              </a:rPr>
              <a:t>Proprietaria di un gruppo aziendale</a:t>
            </a:r>
          </a:p>
        </p:txBody>
      </p:sp>
      <p:cxnSp>
        <p:nvCxnSpPr>
          <p:cNvPr id="8" name="Connettore 2 7">
            <a:extLst>
              <a:ext uri="{FF2B5EF4-FFF2-40B4-BE49-F238E27FC236}">
                <a16:creationId xmlns:a16="http://schemas.microsoft.com/office/drawing/2014/main" id="{4C0C87A0-263C-413D-AC33-8C012597AFFF}"/>
              </a:ext>
            </a:extLst>
          </p:cNvPr>
          <p:cNvCxnSpPr>
            <a:cxnSpLocks/>
            <a:endCxn id="3" idx="0"/>
          </p:cNvCxnSpPr>
          <p:nvPr/>
        </p:nvCxnSpPr>
        <p:spPr>
          <a:xfrm>
            <a:off x="4590918" y="3847980"/>
            <a:ext cx="0" cy="675811"/>
          </a:xfrm>
          <a:prstGeom prst="straightConnector1">
            <a:avLst/>
          </a:prstGeom>
          <a:ln w="76200">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789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2400" b="1"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Intestazione Polizze 1/3</a:t>
            </a:r>
            <a:endParaRPr kumimoji="0" lang="it-IT" sz="2400" b="1"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57200" y="4594725"/>
            <a:ext cx="8229600" cy="172987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spcAft>
                <a:spcPts val="300"/>
              </a:spcAft>
            </a:pPr>
            <a:r>
              <a:rPr lang="it-IT" b="1" kern="0" cap="small" dirty="0">
                <a:solidFill>
                  <a:schemeClr val="tx2"/>
                </a:solidFill>
                <a:latin typeface="MTTMilano"/>
              </a:rPr>
              <a:t>Esigenze:</a:t>
            </a:r>
            <a:endParaRPr lang="it-IT" b="1" kern="0" cap="small" dirty="0">
              <a:solidFill>
                <a:sysClr val="windowText" lastClr="000000"/>
              </a:solidFill>
              <a:latin typeface="MTTMilano"/>
            </a:endParaRPr>
          </a:p>
          <a:p>
            <a:pPr marL="358775" indent="-346075">
              <a:lnSpc>
                <a:spcPct val="100000"/>
              </a:lnSpc>
              <a:spcBef>
                <a:spcPts val="565"/>
              </a:spcBef>
              <a:buFont typeface="Wingdings"/>
              <a:buChar char=""/>
              <a:tabLst>
                <a:tab pos="358140" algn="l"/>
                <a:tab pos="358775" algn="l"/>
              </a:tabLst>
            </a:pPr>
            <a:r>
              <a:rPr lang="it-IT" sz="1800" cap="small" spc="-15" dirty="0">
                <a:solidFill>
                  <a:srgbClr val="575E61"/>
                </a:solidFill>
                <a:latin typeface="MTTMilano"/>
                <a:cs typeface="Georgia"/>
              </a:rPr>
              <a:t>Pianificazione </a:t>
            </a:r>
            <a:r>
              <a:rPr lang="it-IT" sz="1800" cap="small" spc="-20" dirty="0">
                <a:solidFill>
                  <a:srgbClr val="575E61"/>
                </a:solidFill>
                <a:latin typeface="MTTMilano"/>
                <a:cs typeface="Georgia"/>
              </a:rPr>
              <a:t>successoria </a:t>
            </a:r>
            <a:r>
              <a:rPr lang="it-IT" sz="1800" cap="small" spc="-5" dirty="0">
                <a:solidFill>
                  <a:srgbClr val="575E61"/>
                </a:solidFill>
                <a:latin typeface="MTTMilano"/>
                <a:cs typeface="Georgia"/>
              </a:rPr>
              <a:t>che tuteli </a:t>
            </a:r>
            <a:r>
              <a:rPr lang="it-IT" sz="1800" cap="small" spc="-10" dirty="0">
                <a:solidFill>
                  <a:srgbClr val="575E61"/>
                </a:solidFill>
                <a:latin typeface="MTTMilano"/>
                <a:cs typeface="Georgia"/>
              </a:rPr>
              <a:t>la sua </a:t>
            </a:r>
            <a:r>
              <a:rPr lang="it-IT" sz="1800" cap="small" spc="5" dirty="0">
                <a:solidFill>
                  <a:srgbClr val="575E61"/>
                </a:solidFill>
                <a:latin typeface="MTTMilano"/>
                <a:cs typeface="Georgia"/>
              </a:rPr>
              <a:t>attuale</a:t>
            </a:r>
            <a:r>
              <a:rPr lang="it-IT" sz="1800" cap="small" spc="-125" dirty="0">
                <a:solidFill>
                  <a:srgbClr val="575E61"/>
                </a:solidFill>
                <a:latin typeface="MTTMilano"/>
                <a:cs typeface="Georgia"/>
              </a:rPr>
              <a:t> </a:t>
            </a:r>
            <a:r>
              <a:rPr lang="it-IT" sz="1800" cap="small" spc="-5" dirty="0">
                <a:solidFill>
                  <a:srgbClr val="575E61"/>
                </a:solidFill>
                <a:latin typeface="MTTMilano"/>
                <a:cs typeface="Georgia"/>
              </a:rPr>
              <a:t>compagna</a:t>
            </a:r>
            <a:endParaRPr lang="it-IT" sz="1800" cap="small" dirty="0">
              <a:latin typeface="MTTMilano"/>
              <a:cs typeface="Georgia"/>
            </a:endParaRPr>
          </a:p>
          <a:p>
            <a:pPr marL="358775" indent="-346075">
              <a:lnSpc>
                <a:spcPct val="100000"/>
              </a:lnSpc>
              <a:spcBef>
                <a:spcPts val="645"/>
              </a:spcBef>
              <a:buFont typeface="Wingdings"/>
              <a:buChar char=""/>
              <a:tabLst>
                <a:tab pos="358140" algn="l"/>
                <a:tab pos="358775" algn="l"/>
              </a:tabLst>
            </a:pPr>
            <a:r>
              <a:rPr lang="it-IT" sz="1800" cap="small" dirty="0">
                <a:solidFill>
                  <a:srgbClr val="575E61"/>
                </a:solidFill>
                <a:latin typeface="MTTMilano"/>
                <a:cs typeface="Georgia"/>
              </a:rPr>
              <a:t>Riservatezza</a:t>
            </a:r>
            <a:endParaRPr lang="it-IT" sz="1800" cap="small" dirty="0">
              <a:latin typeface="MTTMilano"/>
              <a:cs typeface="Georgia"/>
            </a:endParaRPr>
          </a:p>
          <a:p>
            <a:pPr marL="358775" marR="425450" indent="-346075">
              <a:lnSpc>
                <a:spcPct val="100000"/>
              </a:lnSpc>
              <a:spcBef>
                <a:spcPts val="565"/>
              </a:spcBef>
              <a:buFont typeface="Wingdings"/>
              <a:buChar char=""/>
              <a:tabLst>
                <a:tab pos="358140" algn="l"/>
                <a:tab pos="358775" algn="l"/>
              </a:tabLst>
            </a:pPr>
            <a:r>
              <a:rPr lang="it-IT" sz="1800" cap="small" spc="-5" dirty="0">
                <a:solidFill>
                  <a:srgbClr val="575E61"/>
                </a:solidFill>
                <a:latin typeface="MTTMilano"/>
                <a:cs typeface="Georgia"/>
              </a:rPr>
              <a:t>Trasferimento </a:t>
            </a:r>
            <a:r>
              <a:rPr lang="it-IT" sz="1800" cap="small" spc="-10" dirty="0">
                <a:solidFill>
                  <a:srgbClr val="575E61"/>
                </a:solidFill>
                <a:latin typeface="MTTMilano"/>
                <a:cs typeface="Georgia"/>
              </a:rPr>
              <a:t>controllato </a:t>
            </a:r>
            <a:r>
              <a:rPr lang="it-IT" sz="1800" cap="small" spc="-15" dirty="0">
                <a:solidFill>
                  <a:srgbClr val="575E61"/>
                </a:solidFill>
                <a:latin typeface="MTTMilano"/>
                <a:cs typeface="Georgia"/>
              </a:rPr>
              <a:t>del </a:t>
            </a:r>
            <a:r>
              <a:rPr lang="it-IT" sz="1800" cap="small" spc="-10" dirty="0">
                <a:solidFill>
                  <a:srgbClr val="575E61"/>
                </a:solidFill>
                <a:latin typeface="MTTMilano"/>
                <a:cs typeface="Georgia"/>
              </a:rPr>
              <a:t>patrimonio liquido </a:t>
            </a:r>
            <a:r>
              <a:rPr lang="it-IT" sz="1800" cap="small" spc="-5" dirty="0">
                <a:solidFill>
                  <a:srgbClr val="575E61"/>
                </a:solidFill>
                <a:latin typeface="MTTMilano"/>
                <a:cs typeface="Georgia"/>
              </a:rPr>
              <a:t>alle </a:t>
            </a:r>
            <a:r>
              <a:rPr lang="it-IT" sz="1800" cap="small" spc="-25" dirty="0">
                <a:solidFill>
                  <a:srgbClr val="575E61"/>
                </a:solidFill>
                <a:latin typeface="MTTMilano"/>
                <a:cs typeface="Georgia"/>
              </a:rPr>
              <a:t>nuove </a:t>
            </a:r>
            <a:r>
              <a:rPr lang="it-IT" sz="1800" cap="small" spc="-5" dirty="0">
                <a:solidFill>
                  <a:srgbClr val="575E61"/>
                </a:solidFill>
                <a:latin typeface="MTTMilano"/>
                <a:cs typeface="Georgia"/>
              </a:rPr>
              <a:t>generazioni </a:t>
            </a:r>
            <a:r>
              <a:rPr lang="it-IT" sz="1800" cap="small" spc="-10" dirty="0">
                <a:solidFill>
                  <a:srgbClr val="575E61"/>
                </a:solidFill>
                <a:latin typeface="MTTMilano"/>
                <a:cs typeface="Georgia"/>
              </a:rPr>
              <a:t>(figlia) </a:t>
            </a:r>
            <a:r>
              <a:rPr lang="it-IT" sz="1800" cap="small" dirty="0">
                <a:solidFill>
                  <a:srgbClr val="575E61"/>
                </a:solidFill>
                <a:latin typeface="MTTMilano"/>
                <a:cs typeface="Georgia"/>
              </a:rPr>
              <a:t>e </a:t>
            </a:r>
            <a:r>
              <a:rPr lang="it-IT" sz="1800" cap="small" spc="-5" dirty="0">
                <a:solidFill>
                  <a:srgbClr val="575E61"/>
                </a:solidFill>
                <a:latin typeface="MTTMilano"/>
                <a:cs typeface="Georgia"/>
              </a:rPr>
              <a:t>alla </a:t>
            </a:r>
            <a:r>
              <a:rPr lang="it-IT" sz="1800" cap="small" spc="-10" dirty="0">
                <a:solidFill>
                  <a:srgbClr val="575E61"/>
                </a:solidFill>
                <a:latin typeface="MTTMilano"/>
                <a:cs typeface="Georgia"/>
              </a:rPr>
              <a:t>ex </a:t>
            </a:r>
            <a:r>
              <a:rPr lang="it-IT" sz="1800" cap="small" spc="-15" dirty="0">
                <a:solidFill>
                  <a:srgbClr val="575E61"/>
                </a:solidFill>
                <a:latin typeface="MTTMilano"/>
                <a:cs typeface="Georgia"/>
              </a:rPr>
              <a:t>moglie in </a:t>
            </a:r>
            <a:r>
              <a:rPr lang="it-IT" sz="1800" cap="small" dirty="0">
                <a:solidFill>
                  <a:srgbClr val="575E61"/>
                </a:solidFill>
                <a:latin typeface="MTTMilano"/>
                <a:cs typeface="Georgia"/>
              </a:rPr>
              <a:t>caso </a:t>
            </a:r>
            <a:r>
              <a:rPr lang="it-IT" sz="1800" cap="small" spc="-20" dirty="0">
                <a:solidFill>
                  <a:srgbClr val="575E61"/>
                </a:solidFill>
                <a:latin typeface="MTTMilano"/>
                <a:cs typeface="Georgia"/>
              </a:rPr>
              <a:t>di</a:t>
            </a:r>
            <a:r>
              <a:rPr lang="it-IT" sz="1800" cap="small" spc="215" dirty="0">
                <a:solidFill>
                  <a:srgbClr val="575E61"/>
                </a:solidFill>
                <a:latin typeface="MTTMilano"/>
                <a:cs typeface="Georgia"/>
              </a:rPr>
              <a:t> </a:t>
            </a:r>
            <a:r>
              <a:rPr lang="it-IT" sz="1800" cap="small" spc="-10" dirty="0">
                <a:solidFill>
                  <a:srgbClr val="575E61"/>
                </a:solidFill>
                <a:latin typeface="MTTMilano"/>
                <a:cs typeface="Georgia"/>
              </a:rPr>
              <a:t>premorienza</a:t>
            </a:r>
            <a:endParaRPr lang="it-IT" sz="1800" cap="small" dirty="0">
              <a:latin typeface="MTTMilano"/>
              <a:cs typeface="Georgia"/>
            </a:endParaRPr>
          </a:p>
        </p:txBody>
      </p:sp>
      <p:sp>
        <p:nvSpPr>
          <p:cNvPr id="4" name="CasellaDiTesto 3">
            <a:extLst>
              <a:ext uri="{FF2B5EF4-FFF2-40B4-BE49-F238E27FC236}">
                <a16:creationId xmlns:a16="http://schemas.microsoft.com/office/drawing/2014/main" id="{4A09F31B-B9B3-447F-A6B7-5E306A10AFFF}"/>
              </a:ext>
            </a:extLst>
          </p:cNvPr>
          <p:cNvSpPr txBox="1"/>
          <p:nvPr/>
        </p:nvSpPr>
        <p:spPr>
          <a:xfrm>
            <a:off x="6452999" y="2743200"/>
            <a:ext cx="2233799" cy="1546334"/>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lang="it-IT" cap="small" dirty="0">
                <a:solidFill>
                  <a:schemeClr val="bg1"/>
                </a:solidFill>
                <a:latin typeface="MTTMilano"/>
              </a:rPr>
              <a:t>detiene il suo patrimonio liquido presso più istituti di credito italiani e esteri</a:t>
            </a:r>
          </a:p>
        </p:txBody>
      </p:sp>
      <p:sp>
        <p:nvSpPr>
          <p:cNvPr id="5" name="CasellaDiTesto 4">
            <a:extLst>
              <a:ext uri="{FF2B5EF4-FFF2-40B4-BE49-F238E27FC236}">
                <a16:creationId xmlns:a16="http://schemas.microsoft.com/office/drawing/2014/main" id="{4BAAD4F7-81B2-4BA1-8533-3F03EB7452F8}"/>
              </a:ext>
            </a:extLst>
          </p:cNvPr>
          <p:cNvSpPr txBox="1"/>
          <p:nvPr/>
        </p:nvSpPr>
        <p:spPr>
          <a:xfrm>
            <a:off x="3200400" y="3200400"/>
            <a:ext cx="2752284" cy="399161"/>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b="1" dirty="0">
                <a:solidFill>
                  <a:schemeClr val="tx2"/>
                </a:solidFill>
                <a:effectLst>
                  <a:outerShdw blurRad="38100" dist="38100" dir="2700000" algn="tl">
                    <a:srgbClr val="000000">
                      <a:alpha val="43137"/>
                    </a:srgbClr>
                  </a:outerShdw>
                </a:effectLst>
                <a:latin typeface="MTTMilano"/>
              </a:rPr>
              <a:t>la Persona Fisica</a:t>
            </a:r>
            <a:endParaRPr lang="it-IT" sz="1800" dirty="0">
              <a:effectLst>
                <a:outerShdw blurRad="38100" dist="38100" dir="2700000" algn="tl">
                  <a:srgbClr val="000000">
                    <a:alpha val="43137"/>
                  </a:srgbClr>
                </a:outerShdw>
              </a:effectLst>
              <a:latin typeface="MTTMilano"/>
            </a:endParaRPr>
          </a:p>
        </p:txBody>
      </p:sp>
      <p:sp>
        <p:nvSpPr>
          <p:cNvPr id="7" name="CasellaDiTesto 6">
            <a:extLst>
              <a:ext uri="{FF2B5EF4-FFF2-40B4-BE49-F238E27FC236}">
                <a16:creationId xmlns:a16="http://schemas.microsoft.com/office/drawing/2014/main" id="{14ACEA7E-58A0-4E77-8547-36DB318A245E}"/>
              </a:ext>
            </a:extLst>
          </p:cNvPr>
          <p:cNvSpPr txBox="1"/>
          <p:nvPr/>
        </p:nvSpPr>
        <p:spPr>
          <a:xfrm>
            <a:off x="381000" y="2765688"/>
            <a:ext cx="2563635" cy="1546334"/>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spc="-5" dirty="0">
                <a:latin typeface="MTTMilano"/>
                <a:cs typeface="Georgia"/>
              </a:rPr>
              <a:t>imprenditore </a:t>
            </a:r>
            <a:r>
              <a:rPr lang="it-IT" sz="1800" spc="-10" dirty="0">
                <a:latin typeface="MTTMilano"/>
                <a:cs typeface="Georgia"/>
              </a:rPr>
              <a:t>divorziato con nuova compagna </a:t>
            </a:r>
            <a:r>
              <a:rPr lang="it-IT" sz="1800" dirty="0">
                <a:latin typeface="MTTMilano"/>
                <a:cs typeface="Georgia"/>
              </a:rPr>
              <a:t>e </a:t>
            </a:r>
            <a:r>
              <a:rPr lang="it-IT" sz="1800" spc="-5" dirty="0">
                <a:latin typeface="MTTMilano"/>
                <a:cs typeface="Georgia"/>
              </a:rPr>
              <a:t>una </a:t>
            </a:r>
            <a:r>
              <a:rPr lang="it-IT" sz="1800" spc="-15" dirty="0">
                <a:latin typeface="MTTMilano"/>
                <a:cs typeface="Georgia"/>
              </a:rPr>
              <a:t>figlia </a:t>
            </a:r>
            <a:r>
              <a:rPr lang="it-IT" sz="1800" dirty="0">
                <a:latin typeface="MTTMilano"/>
                <a:cs typeface="Georgia"/>
              </a:rPr>
              <a:t>dal </a:t>
            </a:r>
            <a:r>
              <a:rPr lang="it-IT" sz="1800" spc="-10" dirty="0">
                <a:latin typeface="MTTMilano"/>
                <a:cs typeface="Georgia"/>
              </a:rPr>
              <a:t>precedente matrimonio che ha ceduto l’azienda </a:t>
            </a:r>
            <a:endParaRPr lang="it-IT" sz="1800" b="1" dirty="0">
              <a:latin typeface="MTTMilano"/>
            </a:endParaRPr>
          </a:p>
        </p:txBody>
      </p:sp>
      <p:cxnSp>
        <p:nvCxnSpPr>
          <p:cNvPr id="8" name="Connettore 2 7">
            <a:extLst>
              <a:ext uri="{FF2B5EF4-FFF2-40B4-BE49-F238E27FC236}">
                <a16:creationId xmlns:a16="http://schemas.microsoft.com/office/drawing/2014/main" id="{4C0C87A0-263C-413D-AC33-8C012597AFFF}"/>
              </a:ext>
            </a:extLst>
          </p:cNvPr>
          <p:cNvCxnSpPr>
            <a:cxnSpLocks/>
          </p:cNvCxnSpPr>
          <p:nvPr/>
        </p:nvCxnSpPr>
        <p:spPr>
          <a:xfrm>
            <a:off x="4572000" y="3892922"/>
            <a:ext cx="0" cy="1060078"/>
          </a:xfrm>
          <a:prstGeom prst="straightConnector1">
            <a:avLst/>
          </a:prstGeom>
          <a:ln w="76200">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774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2400" b="1"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Intestazione Polizze 2/3</a:t>
            </a:r>
            <a:endParaRPr kumimoji="0" lang="it-IT" sz="2400" b="1" i="0" u="none" strike="noStrike" kern="1200" cap="small" spc="0" normalizeH="0" baseline="0" noProof="0" dirty="0">
              <a:ln>
                <a:noFill/>
              </a:ln>
              <a:solidFill>
                <a:srgbClr val="95A5A6"/>
              </a:solidFill>
              <a:effectLst/>
              <a:uLnTx/>
              <a:uFillTx/>
              <a:latin typeface="MTTMilano"/>
            </a:endParaRPr>
          </a:p>
        </p:txBody>
      </p:sp>
      <p:sp>
        <p:nvSpPr>
          <p:cNvPr id="9" name="object 6">
            <a:extLst>
              <a:ext uri="{FF2B5EF4-FFF2-40B4-BE49-F238E27FC236}">
                <a16:creationId xmlns:a16="http://schemas.microsoft.com/office/drawing/2014/main" id="{F7C9FA9C-CF0F-469B-B0BB-7B25E26880AC}"/>
              </a:ext>
            </a:extLst>
          </p:cNvPr>
          <p:cNvSpPr/>
          <p:nvPr/>
        </p:nvSpPr>
        <p:spPr>
          <a:xfrm>
            <a:off x="6004483" y="4774937"/>
            <a:ext cx="2606117" cy="736863"/>
          </a:xfrm>
          <a:prstGeom prst="rect">
            <a:avLst/>
          </a:prstGeom>
          <a:blipFill>
            <a:blip r:embed="rId2" cstate="print"/>
            <a:stretch>
              <a:fillRect/>
            </a:stretch>
          </a:blipFill>
        </p:spPr>
        <p:txBody>
          <a:bodyPr wrap="square" lIns="0" tIns="0" rIns="0" bIns="0" rtlCol="0"/>
          <a:lstStyle/>
          <a:p>
            <a:pPr algn="ctr"/>
            <a:endParaRPr>
              <a:latin typeface="MTTMilano"/>
            </a:endParaRPr>
          </a:p>
        </p:txBody>
      </p:sp>
      <p:sp>
        <p:nvSpPr>
          <p:cNvPr id="10" name="object 7">
            <a:extLst>
              <a:ext uri="{FF2B5EF4-FFF2-40B4-BE49-F238E27FC236}">
                <a16:creationId xmlns:a16="http://schemas.microsoft.com/office/drawing/2014/main" id="{C0152E62-5237-473B-8BD9-79FF645C0692}"/>
              </a:ext>
            </a:extLst>
          </p:cNvPr>
          <p:cNvSpPr txBox="1"/>
          <p:nvPr/>
        </p:nvSpPr>
        <p:spPr>
          <a:xfrm>
            <a:off x="6402667" y="4887400"/>
            <a:ext cx="1821180" cy="514350"/>
          </a:xfrm>
          <a:prstGeom prst="rect">
            <a:avLst/>
          </a:prstGeom>
        </p:spPr>
        <p:txBody>
          <a:bodyPr vert="horz" wrap="square" lIns="0" tIns="12700" rIns="0" bIns="0" rtlCol="0">
            <a:spAutoFit/>
          </a:bodyPr>
          <a:lstStyle/>
          <a:p>
            <a:pPr marL="83820" algn="ctr">
              <a:lnSpc>
                <a:spcPct val="100000"/>
              </a:lnSpc>
              <a:spcBef>
                <a:spcPts val="100"/>
              </a:spcBef>
            </a:pPr>
            <a:r>
              <a:rPr sz="1600" b="1" spc="-10" dirty="0">
                <a:solidFill>
                  <a:srgbClr val="575E61"/>
                </a:solidFill>
                <a:latin typeface="MTTMilano"/>
                <a:cs typeface="Georgia"/>
              </a:rPr>
              <a:t>Vita</a:t>
            </a:r>
            <a:r>
              <a:rPr sz="1600" b="1" spc="-20" dirty="0">
                <a:solidFill>
                  <a:srgbClr val="575E61"/>
                </a:solidFill>
                <a:latin typeface="MTTMilano"/>
                <a:cs typeface="Georgia"/>
              </a:rPr>
              <a:t> </a:t>
            </a:r>
            <a:r>
              <a:rPr sz="1600" b="1" spc="-5" dirty="0">
                <a:solidFill>
                  <a:srgbClr val="575E61"/>
                </a:solidFill>
                <a:latin typeface="MTTMilano"/>
                <a:cs typeface="Georgia"/>
              </a:rPr>
              <a:t>Assicurata:</a:t>
            </a:r>
            <a:endParaRPr sz="1600">
              <a:latin typeface="MTTMilano"/>
              <a:cs typeface="Georgia"/>
            </a:endParaRPr>
          </a:p>
          <a:p>
            <a:pPr marL="12700" algn="ctr">
              <a:lnSpc>
                <a:spcPct val="100000"/>
              </a:lnSpc>
              <a:spcBef>
                <a:spcPts val="5"/>
              </a:spcBef>
            </a:pPr>
            <a:r>
              <a:rPr sz="1600" b="1" spc="-5" dirty="0">
                <a:solidFill>
                  <a:srgbClr val="575E61"/>
                </a:solidFill>
                <a:latin typeface="MTTMilano"/>
                <a:cs typeface="Georgia"/>
              </a:rPr>
              <a:t>IMPRENDITORE</a:t>
            </a:r>
            <a:endParaRPr sz="1600">
              <a:latin typeface="MTTMilano"/>
              <a:cs typeface="Georgia"/>
            </a:endParaRPr>
          </a:p>
        </p:txBody>
      </p:sp>
      <p:sp>
        <p:nvSpPr>
          <p:cNvPr id="11" name="object 8">
            <a:extLst>
              <a:ext uri="{FF2B5EF4-FFF2-40B4-BE49-F238E27FC236}">
                <a16:creationId xmlns:a16="http://schemas.microsoft.com/office/drawing/2014/main" id="{A2040EAF-F9E5-4D75-ACF6-7C0DEEDBC93C}"/>
              </a:ext>
            </a:extLst>
          </p:cNvPr>
          <p:cNvSpPr/>
          <p:nvPr/>
        </p:nvSpPr>
        <p:spPr>
          <a:xfrm>
            <a:off x="5994323" y="3819896"/>
            <a:ext cx="2616277" cy="736863"/>
          </a:xfrm>
          <a:prstGeom prst="rect">
            <a:avLst/>
          </a:prstGeom>
          <a:blipFill>
            <a:blip r:embed="rId3" cstate="print"/>
            <a:stretch>
              <a:fillRect/>
            </a:stretch>
          </a:blipFill>
        </p:spPr>
        <p:txBody>
          <a:bodyPr wrap="square" lIns="0" tIns="0" rIns="0" bIns="0" rtlCol="0"/>
          <a:lstStyle/>
          <a:p>
            <a:pPr algn="ctr"/>
            <a:endParaRPr>
              <a:latin typeface="MTTMilano"/>
            </a:endParaRPr>
          </a:p>
        </p:txBody>
      </p:sp>
      <p:sp>
        <p:nvSpPr>
          <p:cNvPr id="13" name="object 10">
            <a:extLst>
              <a:ext uri="{FF2B5EF4-FFF2-40B4-BE49-F238E27FC236}">
                <a16:creationId xmlns:a16="http://schemas.microsoft.com/office/drawing/2014/main" id="{15CB03FE-1C58-41CD-A6E3-D32AC2F906C5}"/>
              </a:ext>
            </a:extLst>
          </p:cNvPr>
          <p:cNvSpPr/>
          <p:nvPr/>
        </p:nvSpPr>
        <p:spPr>
          <a:xfrm>
            <a:off x="457200" y="3819896"/>
            <a:ext cx="2606117" cy="736863"/>
          </a:xfrm>
          <a:prstGeom prst="rect">
            <a:avLst/>
          </a:prstGeom>
          <a:blipFill>
            <a:blip r:embed="rId4" cstate="print"/>
            <a:stretch>
              <a:fillRect/>
            </a:stretch>
          </a:blipFill>
        </p:spPr>
        <p:txBody>
          <a:bodyPr wrap="square" lIns="0" tIns="0" rIns="0" bIns="0" rtlCol="0"/>
          <a:lstStyle/>
          <a:p>
            <a:pPr algn="ctr"/>
            <a:endParaRPr>
              <a:latin typeface="MTTMilano"/>
            </a:endParaRPr>
          </a:p>
        </p:txBody>
      </p:sp>
      <p:sp>
        <p:nvSpPr>
          <p:cNvPr id="15" name="object 12">
            <a:extLst>
              <a:ext uri="{FF2B5EF4-FFF2-40B4-BE49-F238E27FC236}">
                <a16:creationId xmlns:a16="http://schemas.microsoft.com/office/drawing/2014/main" id="{86AE65F5-EE0C-457D-B09B-57393FF26379}"/>
              </a:ext>
            </a:extLst>
          </p:cNvPr>
          <p:cNvSpPr/>
          <p:nvPr/>
        </p:nvSpPr>
        <p:spPr>
          <a:xfrm>
            <a:off x="457200" y="4774937"/>
            <a:ext cx="2616277" cy="736863"/>
          </a:xfrm>
          <a:prstGeom prst="rect">
            <a:avLst/>
          </a:prstGeom>
          <a:blipFill>
            <a:blip r:embed="rId5" cstate="print"/>
            <a:stretch>
              <a:fillRect/>
            </a:stretch>
          </a:blipFill>
        </p:spPr>
        <p:txBody>
          <a:bodyPr wrap="square" lIns="0" tIns="0" rIns="0" bIns="0" rtlCol="0"/>
          <a:lstStyle/>
          <a:p>
            <a:pPr algn="ctr"/>
            <a:endParaRPr>
              <a:latin typeface="MTTMilano"/>
            </a:endParaRPr>
          </a:p>
        </p:txBody>
      </p:sp>
      <p:sp>
        <p:nvSpPr>
          <p:cNvPr id="16" name="object 13">
            <a:extLst>
              <a:ext uri="{FF2B5EF4-FFF2-40B4-BE49-F238E27FC236}">
                <a16:creationId xmlns:a16="http://schemas.microsoft.com/office/drawing/2014/main" id="{4A05C6A2-D3E5-44AC-926D-C41FABE9F2BF}"/>
              </a:ext>
            </a:extLst>
          </p:cNvPr>
          <p:cNvSpPr txBox="1"/>
          <p:nvPr/>
        </p:nvSpPr>
        <p:spPr>
          <a:xfrm>
            <a:off x="857923" y="4887400"/>
            <a:ext cx="1816735" cy="514350"/>
          </a:xfrm>
          <a:prstGeom prst="rect">
            <a:avLst/>
          </a:prstGeom>
        </p:spPr>
        <p:txBody>
          <a:bodyPr vert="horz" wrap="square" lIns="0" tIns="12700" rIns="0" bIns="0" rtlCol="0">
            <a:spAutoFit/>
          </a:bodyPr>
          <a:lstStyle/>
          <a:p>
            <a:pPr marL="83185" algn="ctr">
              <a:lnSpc>
                <a:spcPct val="100000"/>
              </a:lnSpc>
              <a:spcBef>
                <a:spcPts val="100"/>
              </a:spcBef>
            </a:pPr>
            <a:r>
              <a:rPr sz="1600" b="1" spc="-10" dirty="0">
                <a:solidFill>
                  <a:srgbClr val="575E61"/>
                </a:solidFill>
                <a:latin typeface="MTTMilano"/>
                <a:cs typeface="Georgia"/>
              </a:rPr>
              <a:t>Vita</a:t>
            </a:r>
            <a:r>
              <a:rPr sz="1600" b="1" spc="-20" dirty="0">
                <a:solidFill>
                  <a:srgbClr val="575E61"/>
                </a:solidFill>
                <a:latin typeface="MTTMilano"/>
                <a:cs typeface="Georgia"/>
              </a:rPr>
              <a:t> </a:t>
            </a:r>
            <a:r>
              <a:rPr sz="1600" b="1" spc="-5" dirty="0">
                <a:solidFill>
                  <a:srgbClr val="575E61"/>
                </a:solidFill>
                <a:latin typeface="MTTMilano"/>
                <a:cs typeface="Georgia"/>
              </a:rPr>
              <a:t>Assicurata:</a:t>
            </a:r>
            <a:endParaRPr sz="1600" dirty="0">
              <a:latin typeface="MTTMilano"/>
              <a:cs typeface="Georgia"/>
            </a:endParaRPr>
          </a:p>
          <a:p>
            <a:pPr marL="12700" algn="ctr">
              <a:lnSpc>
                <a:spcPct val="100000"/>
              </a:lnSpc>
              <a:spcBef>
                <a:spcPts val="5"/>
              </a:spcBef>
            </a:pPr>
            <a:r>
              <a:rPr sz="1600" b="1" spc="5" dirty="0">
                <a:solidFill>
                  <a:srgbClr val="575E61"/>
                </a:solidFill>
                <a:latin typeface="MTTMilano"/>
                <a:cs typeface="Georgia"/>
              </a:rPr>
              <a:t>I</a:t>
            </a:r>
            <a:r>
              <a:rPr sz="1600" b="1" spc="-40" dirty="0">
                <a:solidFill>
                  <a:srgbClr val="575E61"/>
                </a:solidFill>
                <a:latin typeface="MTTMilano"/>
                <a:cs typeface="Georgia"/>
              </a:rPr>
              <a:t>M</a:t>
            </a:r>
            <a:r>
              <a:rPr sz="1600" b="1" spc="-5" dirty="0">
                <a:solidFill>
                  <a:srgbClr val="575E61"/>
                </a:solidFill>
                <a:latin typeface="MTTMilano"/>
                <a:cs typeface="Georgia"/>
              </a:rPr>
              <a:t>PR</a:t>
            </a:r>
            <a:r>
              <a:rPr sz="1600" b="1" spc="-35" dirty="0">
                <a:solidFill>
                  <a:srgbClr val="575E61"/>
                </a:solidFill>
                <a:latin typeface="MTTMilano"/>
                <a:cs typeface="Georgia"/>
              </a:rPr>
              <a:t>E</a:t>
            </a:r>
            <a:r>
              <a:rPr sz="1600" b="1" spc="15" dirty="0">
                <a:solidFill>
                  <a:srgbClr val="575E61"/>
                </a:solidFill>
                <a:latin typeface="MTTMilano"/>
                <a:cs typeface="Georgia"/>
              </a:rPr>
              <a:t>N</a:t>
            </a:r>
            <a:r>
              <a:rPr sz="1600" b="1" spc="20" dirty="0">
                <a:solidFill>
                  <a:srgbClr val="575E61"/>
                </a:solidFill>
                <a:latin typeface="MTTMilano"/>
                <a:cs typeface="Georgia"/>
              </a:rPr>
              <a:t>D</a:t>
            </a:r>
            <a:r>
              <a:rPr sz="1600" b="1" spc="5" dirty="0">
                <a:solidFill>
                  <a:srgbClr val="575E61"/>
                </a:solidFill>
                <a:latin typeface="MTTMilano"/>
                <a:cs typeface="Georgia"/>
              </a:rPr>
              <a:t>I</a:t>
            </a:r>
            <a:r>
              <a:rPr sz="1600" b="1" spc="20" dirty="0">
                <a:solidFill>
                  <a:srgbClr val="575E61"/>
                </a:solidFill>
                <a:latin typeface="MTTMilano"/>
                <a:cs typeface="Georgia"/>
              </a:rPr>
              <a:t>T</a:t>
            </a:r>
            <a:r>
              <a:rPr sz="1600" b="1" spc="-35" dirty="0">
                <a:solidFill>
                  <a:srgbClr val="575E61"/>
                </a:solidFill>
                <a:latin typeface="MTTMilano"/>
                <a:cs typeface="Georgia"/>
              </a:rPr>
              <a:t>O</a:t>
            </a:r>
            <a:r>
              <a:rPr sz="1600" b="1" dirty="0">
                <a:solidFill>
                  <a:srgbClr val="575E61"/>
                </a:solidFill>
                <a:latin typeface="MTTMilano"/>
                <a:cs typeface="Georgia"/>
              </a:rPr>
              <a:t>RE</a:t>
            </a:r>
            <a:endParaRPr sz="1600" dirty="0">
              <a:latin typeface="MTTMilano"/>
              <a:cs typeface="Georgia"/>
            </a:endParaRPr>
          </a:p>
        </p:txBody>
      </p:sp>
      <p:sp>
        <p:nvSpPr>
          <p:cNvPr id="18" name="object 15">
            <a:extLst>
              <a:ext uri="{FF2B5EF4-FFF2-40B4-BE49-F238E27FC236}">
                <a16:creationId xmlns:a16="http://schemas.microsoft.com/office/drawing/2014/main" id="{49519C49-7239-446E-AA04-D09A4D74EBF9}"/>
              </a:ext>
            </a:extLst>
          </p:cNvPr>
          <p:cNvSpPr/>
          <p:nvPr/>
        </p:nvSpPr>
        <p:spPr>
          <a:xfrm>
            <a:off x="5994323" y="5740137"/>
            <a:ext cx="2616277" cy="736863"/>
          </a:xfrm>
          <a:prstGeom prst="rect">
            <a:avLst/>
          </a:prstGeom>
          <a:blipFill>
            <a:blip r:embed="rId3" cstate="print">
              <a:duotone>
                <a:prstClr val="black"/>
                <a:schemeClr val="accent4">
                  <a:tint val="45000"/>
                  <a:satMod val="400000"/>
                </a:schemeClr>
              </a:duotone>
            </a:blip>
            <a:stretch>
              <a:fillRect/>
            </a:stretch>
          </a:blipFill>
        </p:spPr>
        <p:txBody>
          <a:bodyPr wrap="square" lIns="0" tIns="0" rIns="0" bIns="0" rtlCol="0"/>
          <a:lstStyle/>
          <a:p>
            <a:pPr algn="ctr"/>
            <a:endParaRPr>
              <a:latin typeface="MTTMilano"/>
            </a:endParaRPr>
          </a:p>
        </p:txBody>
      </p:sp>
      <p:sp>
        <p:nvSpPr>
          <p:cNvPr id="19" name="object 16">
            <a:extLst>
              <a:ext uri="{FF2B5EF4-FFF2-40B4-BE49-F238E27FC236}">
                <a16:creationId xmlns:a16="http://schemas.microsoft.com/office/drawing/2014/main" id="{A3C1C441-DA15-4D39-8F40-2413E1CE8310}"/>
              </a:ext>
            </a:extLst>
          </p:cNvPr>
          <p:cNvSpPr txBox="1"/>
          <p:nvPr/>
        </p:nvSpPr>
        <p:spPr>
          <a:xfrm>
            <a:off x="6142951" y="5849806"/>
            <a:ext cx="2322830" cy="513715"/>
          </a:xfrm>
          <a:prstGeom prst="rect">
            <a:avLst/>
          </a:prstGeom>
        </p:spPr>
        <p:txBody>
          <a:bodyPr vert="horz" wrap="square" lIns="0" tIns="12700" rIns="0" bIns="0" rtlCol="0">
            <a:spAutoFit/>
          </a:bodyPr>
          <a:lstStyle/>
          <a:p>
            <a:pPr marL="14604" algn="ctr">
              <a:lnSpc>
                <a:spcPct val="100000"/>
              </a:lnSpc>
              <a:spcBef>
                <a:spcPts val="100"/>
              </a:spcBef>
            </a:pPr>
            <a:r>
              <a:rPr sz="1600" b="1" spc="-10" dirty="0">
                <a:solidFill>
                  <a:srgbClr val="FFFFFF"/>
                </a:solidFill>
                <a:latin typeface="MTTMilano"/>
                <a:cs typeface="Georgia"/>
              </a:rPr>
              <a:t>Beneficiario:</a:t>
            </a:r>
            <a:endParaRPr sz="1600">
              <a:latin typeface="MTTMilano"/>
              <a:cs typeface="Georgia"/>
            </a:endParaRPr>
          </a:p>
          <a:p>
            <a:pPr algn="ctr">
              <a:lnSpc>
                <a:spcPct val="100000"/>
              </a:lnSpc>
            </a:pPr>
            <a:r>
              <a:rPr sz="1600" b="1" spc="-20" dirty="0">
                <a:solidFill>
                  <a:srgbClr val="FFFFFF"/>
                </a:solidFill>
                <a:latin typeface="MTTMilano"/>
                <a:cs typeface="Georgia"/>
              </a:rPr>
              <a:t>EX </a:t>
            </a:r>
            <a:r>
              <a:rPr sz="1600" b="1" spc="-10" dirty="0">
                <a:solidFill>
                  <a:srgbClr val="FFFFFF"/>
                </a:solidFill>
                <a:latin typeface="MTTMilano"/>
                <a:cs typeface="Georgia"/>
              </a:rPr>
              <a:t>MOGLIE </a:t>
            </a:r>
            <a:r>
              <a:rPr sz="1600" b="1" dirty="0">
                <a:solidFill>
                  <a:srgbClr val="FFFFFF"/>
                </a:solidFill>
                <a:latin typeface="MTTMilano"/>
                <a:cs typeface="Georgia"/>
              </a:rPr>
              <a:t>+</a:t>
            </a:r>
            <a:r>
              <a:rPr sz="1600" b="1" spc="20" dirty="0">
                <a:solidFill>
                  <a:srgbClr val="FFFFFF"/>
                </a:solidFill>
                <a:latin typeface="MTTMilano"/>
                <a:cs typeface="Georgia"/>
              </a:rPr>
              <a:t> </a:t>
            </a:r>
            <a:r>
              <a:rPr sz="1600" b="1" spc="-5" dirty="0">
                <a:solidFill>
                  <a:srgbClr val="FFFFFF"/>
                </a:solidFill>
                <a:latin typeface="MTTMilano"/>
                <a:cs typeface="Georgia"/>
              </a:rPr>
              <a:t>FIGLIA</a:t>
            </a:r>
            <a:endParaRPr sz="1600">
              <a:latin typeface="MTTMilano"/>
              <a:cs typeface="Georgia"/>
            </a:endParaRPr>
          </a:p>
        </p:txBody>
      </p:sp>
      <p:sp>
        <p:nvSpPr>
          <p:cNvPr id="20" name="object 17">
            <a:extLst>
              <a:ext uri="{FF2B5EF4-FFF2-40B4-BE49-F238E27FC236}">
                <a16:creationId xmlns:a16="http://schemas.microsoft.com/office/drawing/2014/main" id="{CB867DC4-C3C4-454D-8EFA-4A0B4DA8429D}"/>
              </a:ext>
            </a:extLst>
          </p:cNvPr>
          <p:cNvSpPr/>
          <p:nvPr/>
        </p:nvSpPr>
        <p:spPr>
          <a:xfrm>
            <a:off x="457200" y="2864839"/>
            <a:ext cx="2606117" cy="645458"/>
          </a:xfrm>
          <a:prstGeom prst="rect">
            <a:avLst/>
          </a:prstGeom>
          <a:blipFill>
            <a:blip r:embed="rId6" cstate="print">
              <a:duotone>
                <a:prstClr val="black"/>
                <a:schemeClr val="accent6">
                  <a:tint val="45000"/>
                  <a:satMod val="400000"/>
                </a:schemeClr>
              </a:duotone>
            </a:blip>
            <a:stretch>
              <a:fillRect/>
            </a:stretch>
          </a:blipFill>
        </p:spPr>
        <p:txBody>
          <a:bodyPr wrap="square" lIns="0" tIns="0" rIns="0" bIns="0" rtlCol="0"/>
          <a:lstStyle/>
          <a:p>
            <a:pPr algn="ctr"/>
            <a:endParaRPr>
              <a:latin typeface="MTTMilano"/>
            </a:endParaRPr>
          </a:p>
        </p:txBody>
      </p:sp>
      <p:sp>
        <p:nvSpPr>
          <p:cNvPr id="21" name="object 18">
            <a:extLst>
              <a:ext uri="{FF2B5EF4-FFF2-40B4-BE49-F238E27FC236}">
                <a16:creationId xmlns:a16="http://schemas.microsoft.com/office/drawing/2014/main" id="{EA03C703-52BB-4F99-8931-372B1B695E44}"/>
              </a:ext>
            </a:extLst>
          </p:cNvPr>
          <p:cNvSpPr txBox="1"/>
          <p:nvPr/>
        </p:nvSpPr>
        <p:spPr>
          <a:xfrm>
            <a:off x="872529" y="3034851"/>
            <a:ext cx="1776730" cy="306705"/>
          </a:xfrm>
          <a:prstGeom prst="rect">
            <a:avLst/>
          </a:prstGeom>
        </p:spPr>
        <p:txBody>
          <a:bodyPr vert="horz" wrap="square" lIns="0" tIns="11430" rIns="0" bIns="0" rtlCol="0">
            <a:spAutoFit/>
          </a:bodyPr>
          <a:lstStyle/>
          <a:p>
            <a:pPr marL="12700" algn="ctr">
              <a:lnSpc>
                <a:spcPct val="100000"/>
              </a:lnSpc>
              <a:spcBef>
                <a:spcPts val="90"/>
              </a:spcBef>
            </a:pPr>
            <a:r>
              <a:rPr sz="1850" b="1" spc="-10" dirty="0" err="1">
                <a:solidFill>
                  <a:srgbClr val="FFFFFF"/>
                </a:solidFill>
                <a:latin typeface="MTTMilano"/>
                <a:cs typeface="Georgia"/>
              </a:rPr>
              <a:t>Polizza</a:t>
            </a:r>
            <a:r>
              <a:rPr sz="1850" b="1" spc="-10" dirty="0">
                <a:solidFill>
                  <a:srgbClr val="FFFFFF"/>
                </a:solidFill>
                <a:latin typeface="MTTMilano"/>
                <a:cs typeface="Georgia"/>
              </a:rPr>
              <a:t> </a:t>
            </a:r>
            <a:r>
              <a:rPr lang="it-IT" sz="1850" b="1" spc="-10" dirty="0">
                <a:solidFill>
                  <a:srgbClr val="FFFFFF"/>
                </a:solidFill>
                <a:latin typeface="MTTMilano"/>
                <a:cs typeface="Georgia"/>
              </a:rPr>
              <a:t>n</a:t>
            </a:r>
            <a:r>
              <a:rPr sz="1850" b="1" spc="5" dirty="0">
                <a:solidFill>
                  <a:srgbClr val="FFFFFF"/>
                </a:solidFill>
                <a:latin typeface="MTTMilano"/>
                <a:cs typeface="Georgia"/>
              </a:rPr>
              <a:t>.1</a:t>
            </a:r>
            <a:endParaRPr sz="1850" dirty="0">
              <a:latin typeface="MTTMilano"/>
              <a:cs typeface="Georgia"/>
            </a:endParaRPr>
          </a:p>
        </p:txBody>
      </p:sp>
      <p:sp>
        <p:nvSpPr>
          <p:cNvPr id="22" name="object 19">
            <a:extLst>
              <a:ext uri="{FF2B5EF4-FFF2-40B4-BE49-F238E27FC236}">
                <a16:creationId xmlns:a16="http://schemas.microsoft.com/office/drawing/2014/main" id="{D9C74DAB-E6EF-4E0F-A3E2-354E7677D1F7}"/>
              </a:ext>
            </a:extLst>
          </p:cNvPr>
          <p:cNvSpPr/>
          <p:nvPr/>
        </p:nvSpPr>
        <p:spPr>
          <a:xfrm>
            <a:off x="457200" y="5740137"/>
            <a:ext cx="2606117" cy="736863"/>
          </a:xfrm>
          <a:prstGeom prst="rect">
            <a:avLst/>
          </a:prstGeom>
          <a:blipFill>
            <a:blip r:embed="rId4" cstate="print">
              <a:duotone>
                <a:prstClr val="black"/>
                <a:schemeClr val="accent4">
                  <a:tint val="45000"/>
                  <a:satMod val="400000"/>
                </a:schemeClr>
              </a:duotone>
            </a:blip>
            <a:stretch>
              <a:fillRect/>
            </a:stretch>
          </a:blipFill>
        </p:spPr>
        <p:txBody>
          <a:bodyPr wrap="square" lIns="0" tIns="0" rIns="0" bIns="0" rtlCol="0"/>
          <a:lstStyle/>
          <a:p>
            <a:pPr algn="ctr"/>
            <a:endParaRPr>
              <a:latin typeface="MTTMilano"/>
            </a:endParaRPr>
          </a:p>
        </p:txBody>
      </p:sp>
      <p:sp>
        <p:nvSpPr>
          <p:cNvPr id="23" name="object 20">
            <a:extLst>
              <a:ext uri="{FF2B5EF4-FFF2-40B4-BE49-F238E27FC236}">
                <a16:creationId xmlns:a16="http://schemas.microsoft.com/office/drawing/2014/main" id="{9031A07B-2C4C-4AAB-BFC9-A64DCD80BDE4}"/>
              </a:ext>
            </a:extLst>
          </p:cNvPr>
          <p:cNvSpPr txBox="1"/>
          <p:nvPr/>
        </p:nvSpPr>
        <p:spPr>
          <a:xfrm>
            <a:off x="668948" y="5849806"/>
            <a:ext cx="2184400" cy="513715"/>
          </a:xfrm>
          <a:prstGeom prst="rect">
            <a:avLst/>
          </a:prstGeom>
        </p:spPr>
        <p:txBody>
          <a:bodyPr vert="horz" wrap="square" lIns="0" tIns="12700" rIns="0" bIns="0" rtlCol="0">
            <a:spAutoFit/>
          </a:bodyPr>
          <a:lstStyle/>
          <a:p>
            <a:pPr marL="11430" algn="ctr">
              <a:lnSpc>
                <a:spcPct val="100000"/>
              </a:lnSpc>
              <a:spcBef>
                <a:spcPts val="100"/>
              </a:spcBef>
            </a:pPr>
            <a:r>
              <a:rPr sz="1600" b="1" spc="-5" dirty="0">
                <a:solidFill>
                  <a:srgbClr val="FFFFFF"/>
                </a:solidFill>
                <a:latin typeface="MTTMilano"/>
                <a:cs typeface="Georgia"/>
              </a:rPr>
              <a:t>Beneficiario:</a:t>
            </a:r>
            <a:endParaRPr sz="1600">
              <a:latin typeface="MTTMilano"/>
              <a:cs typeface="Georgia"/>
            </a:endParaRPr>
          </a:p>
          <a:p>
            <a:pPr algn="ctr">
              <a:lnSpc>
                <a:spcPct val="100000"/>
              </a:lnSpc>
            </a:pPr>
            <a:r>
              <a:rPr sz="1600" b="1" spc="-5" dirty="0">
                <a:solidFill>
                  <a:srgbClr val="FFFFFF"/>
                </a:solidFill>
                <a:latin typeface="MTTMilano"/>
                <a:cs typeface="Georgia"/>
              </a:rPr>
              <a:t>NUOVA</a:t>
            </a:r>
            <a:r>
              <a:rPr sz="1600" b="1" spc="-75" dirty="0">
                <a:solidFill>
                  <a:srgbClr val="FFFFFF"/>
                </a:solidFill>
                <a:latin typeface="MTTMilano"/>
                <a:cs typeface="Georgia"/>
              </a:rPr>
              <a:t> </a:t>
            </a:r>
            <a:r>
              <a:rPr sz="1600" b="1" spc="-15" dirty="0">
                <a:solidFill>
                  <a:srgbClr val="FFFFFF"/>
                </a:solidFill>
                <a:latin typeface="MTTMilano"/>
                <a:cs typeface="Georgia"/>
              </a:rPr>
              <a:t>COMPAGNA</a:t>
            </a:r>
            <a:endParaRPr sz="1600">
              <a:latin typeface="MTTMilano"/>
              <a:cs typeface="Georgia"/>
            </a:endParaRPr>
          </a:p>
        </p:txBody>
      </p:sp>
      <p:sp>
        <p:nvSpPr>
          <p:cNvPr id="24" name="object 21">
            <a:extLst>
              <a:ext uri="{FF2B5EF4-FFF2-40B4-BE49-F238E27FC236}">
                <a16:creationId xmlns:a16="http://schemas.microsoft.com/office/drawing/2014/main" id="{24FF0558-FF70-414F-9B0E-C9FDDF42450A}"/>
              </a:ext>
            </a:extLst>
          </p:cNvPr>
          <p:cNvSpPr/>
          <p:nvPr/>
        </p:nvSpPr>
        <p:spPr>
          <a:xfrm>
            <a:off x="1778039" y="5526909"/>
            <a:ext cx="0" cy="217804"/>
          </a:xfrm>
          <a:custGeom>
            <a:avLst/>
            <a:gdLst/>
            <a:ahLst/>
            <a:cxnLst/>
            <a:rect l="l" t="t" r="r" b="b"/>
            <a:pathLst>
              <a:path h="217804">
                <a:moveTo>
                  <a:pt x="0" y="0"/>
                </a:moveTo>
                <a:lnTo>
                  <a:pt x="0" y="217424"/>
                </a:lnTo>
              </a:path>
            </a:pathLst>
          </a:custGeom>
          <a:ln w="20320">
            <a:solidFill>
              <a:srgbClr val="575E61"/>
            </a:solidFill>
          </a:ln>
        </p:spPr>
        <p:txBody>
          <a:bodyPr wrap="square" lIns="0" tIns="0" rIns="0" bIns="0" rtlCol="0"/>
          <a:lstStyle/>
          <a:p>
            <a:pPr algn="ctr"/>
            <a:endParaRPr>
              <a:latin typeface="MTTMilano"/>
            </a:endParaRPr>
          </a:p>
        </p:txBody>
      </p:sp>
      <p:sp>
        <p:nvSpPr>
          <p:cNvPr id="25" name="object 22">
            <a:extLst>
              <a:ext uri="{FF2B5EF4-FFF2-40B4-BE49-F238E27FC236}">
                <a16:creationId xmlns:a16="http://schemas.microsoft.com/office/drawing/2014/main" id="{132C548C-78CA-4ED8-B900-A61E8A6AAE5D}"/>
              </a:ext>
            </a:extLst>
          </p:cNvPr>
          <p:cNvSpPr/>
          <p:nvPr/>
        </p:nvSpPr>
        <p:spPr>
          <a:xfrm>
            <a:off x="1757718" y="4571868"/>
            <a:ext cx="0" cy="217804"/>
          </a:xfrm>
          <a:custGeom>
            <a:avLst/>
            <a:gdLst/>
            <a:ahLst/>
            <a:cxnLst/>
            <a:rect l="l" t="t" r="r" b="b"/>
            <a:pathLst>
              <a:path h="217804">
                <a:moveTo>
                  <a:pt x="0" y="0"/>
                </a:moveTo>
                <a:lnTo>
                  <a:pt x="0" y="217550"/>
                </a:lnTo>
              </a:path>
            </a:pathLst>
          </a:custGeom>
          <a:ln w="20320">
            <a:solidFill>
              <a:srgbClr val="575E61"/>
            </a:solidFill>
          </a:ln>
        </p:spPr>
        <p:txBody>
          <a:bodyPr wrap="square" lIns="0" tIns="0" rIns="0" bIns="0" rtlCol="0"/>
          <a:lstStyle/>
          <a:p>
            <a:pPr algn="ctr"/>
            <a:endParaRPr>
              <a:latin typeface="MTTMilano"/>
            </a:endParaRPr>
          </a:p>
        </p:txBody>
      </p:sp>
      <p:sp>
        <p:nvSpPr>
          <p:cNvPr id="26" name="object 23">
            <a:extLst>
              <a:ext uri="{FF2B5EF4-FFF2-40B4-BE49-F238E27FC236}">
                <a16:creationId xmlns:a16="http://schemas.microsoft.com/office/drawing/2014/main" id="{D0481C01-371D-4517-83F2-C4A0C7FE817B}"/>
              </a:ext>
            </a:extLst>
          </p:cNvPr>
          <p:cNvSpPr/>
          <p:nvPr/>
        </p:nvSpPr>
        <p:spPr>
          <a:xfrm>
            <a:off x="1757718" y="3515229"/>
            <a:ext cx="1905" cy="313055"/>
          </a:xfrm>
          <a:custGeom>
            <a:avLst/>
            <a:gdLst/>
            <a:ahLst/>
            <a:cxnLst/>
            <a:rect l="l" t="t" r="r" b="b"/>
            <a:pathLst>
              <a:path w="1905" h="313054">
                <a:moveTo>
                  <a:pt x="1651" y="0"/>
                </a:moveTo>
                <a:lnTo>
                  <a:pt x="0" y="312674"/>
                </a:lnTo>
              </a:path>
            </a:pathLst>
          </a:custGeom>
          <a:ln w="20320">
            <a:solidFill>
              <a:srgbClr val="575E61"/>
            </a:solidFill>
          </a:ln>
        </p:spPr>
        <p:txBody>
          <a:bodyPr wrap="square" lIns="0" tIns="0" rIns="0" bIns="0" rtlCol="0"/>
          <a:lstStyle/>
          <a:p>
            <a:pPr algn="ctr"/>
            <a:endParaRPr>
              <a:latin typeface="MTTMilano"/>
            </a:endParaRPr>
          </a:p>
        </p:txBody>
      </p:sp>
      <p:sp>
        <p:nvSpPr>
          <p:cNvPr id="27" name="object 24">
            <a:extLst>
              <a:ext uri="{FF2B5EF4-FFF2-40B4-BE49-F238E27FC236}">
                <a16:creationId xmlns:a16="http://schemas.microsoft.com/office/drawing/2014/main" id="{2E4690ED-1ABF-4796-B175-8DC6F85F9BCF}"/>
              </a:ext>
            </a:extLst>
          </p:cNvPr>
          <p:cNvSpPr/>
          <p:nvPr/>
        </p:nvSpPr>
        <p:spPr>
          <a:xfrm>
            <a:off x="6004482" y="2864839"/>
            <a:ext cx="2595958" cy="645458"/>
          </a:xfrm>
          <a:prstGeom prst="rect">
            <a:avLst/>
          </a:prstGeom>
          <a:blipFill>
            <a:blip r:embed="rId7" cstate="print">
              <a:duotone>
                <a:prstClr val="black"/>
                <a:schemeClr val="accent6">
                  <a:tint val="45000"/>
                  <a:satMod val="400000"/>
                </a:schemeClr>
              </a:duotone>
            </a:blip>
            <a:stretch>
              <a:fillRect/>
            </a:stretch>
          </a:blipFill>
        </p:spPr>
        <p:txBody>
          <a:bodyPr wrap="square" lIns="0" tIns="0" rIns="0" bIns="0" rtlCol="0"/>
          <a:lstStyle/>
          <a:p>
            <a:pPr algn="ctr"/>
            <a:endParaRPr>
              <a:latin typeface="MTTMilano"/>
            </a:endParaRPr>
          </a:p>
        </p:txBody>
      </p:sp>
      <p:sp>
        <p:nvSpPr>
          <p:cNvPr id="28" name="object 25">
            <a:extLst>
              <a:ext uri="{FF2B5EF4-FFF2-40B4-BE49-F238E27FC236}">
                <a16:creationId xmlns:a16="http://schemas.microsoft.com/office/drawing/2014/main" id="{42804F02-6609-470B-AB02-D60CEFF78C7F}"/>
              </a:ext>
            </a:extLst>
          </p:cNvPr>
          <p:cNvSpPr txBox="1"/>
          <p:nvPr/>
        </p:nvSpPr>
        <p:spPr>
          <a:xfrm>
            <a:off x="6407493" y="3034851"/>
            <a:ext cx="1809114" cy="306705"/>
          </a:xfrm>
          <a:prstGeom prst="rect">
            <a:avLst/>
          </a:prstGeom>
        </p:spPr>
        <p:txBody>
          <a:bodyPr vert="horz" wrap="square" lIns="0" tIns="11430" rIns="0" bIns="0" rtlCol="0">
            <a:spAutoFit/>
          </a:bodyPr>
          <a:lstStyle/>
          <a:p>
            <a:pPr marL="12700" algn="ctr">
              <a:lnSpc>
                <a:spcPct val="100000"/>
              </a:lnSpc>
              <a:spcBef>
                <a:spcPts val="90"/>
              </a:spcBef>
            </a:pPr>
            <a:r>
              <a:rPr sz="1850" b="1" spc="-10" dirty="0" err="1">
                <a:solidFill>
                  <a:srgbClr val="FFFFFF"/>
                </a:solidFill>
                <a:latin typeface="MTTMilano"/>
                <a:cs typeface="Georgia"/>
              </a:rPr>
              <a:t>Polizza</a:t>
            </a:r>
            <a:r>
              <a:rPr sz="1850" b="1" spc="-10" dirty="0">
                <a:solidFill>
                  <a:srgbClr val="FFFFFF"/>
                </a:solidFill>
                <a:latin typeface="MTTMilano"/>
                <a:cs typeface="Georgia"/>
              </a:rPr>
              <a:t> </a:t>
            </a:r>
            <a:r>
              <a:rPr sz="1850" b="1" spc="-280" dirty="0">
                <a:solidFill>
                  <a:srgbClr val="FFFFFF"/>
                </a:solidFill>
                <a:latin typeface="MTTMilano"/>
                <a:cs typeface="Georgia"/>
              </a:rPr>
              <a:t> </a:t>
            </a:r>
            <a:r>
              <a:rPr sz="1850" b="1" spc="5" dirty="0">
                <a:solidFill>
                  <a:srgbClr val="FFFFFF"/>
                </a:solidFill>
                <a:latin typeface="MTTMilano"/>
                <a:cs typeface="Georgia"/>
              </a:rPr>
              <a:t>n.2</a:t>
            </a:r>
            <a:endParaRPr sz="1850" dirty="0">
              <a:latin typeface="MTTMilano"/>
              <a:cs typeface="Georgia"/>
            </a:endParaRPr>
          </a:p>
        </p:txBody>
      </p:sp>
      <p:sp>
        <p:nvSpPr>
          <p:cNvPr id="29" name="object 26">
            <a:extLst>
              <a:ext uri="{FF2B5EF4-FFF2-40B4-BE49-F238E27FC236}">
                <a16:creationId xmlns:a16="http://schemas.microsoft.com/office/drawing/2014/main" id="{4AF203A9-F325-4D23-9E79-5F839F7A048B}"/>
              </a:ext>
            </a:extLst>
          </p:cNvPr>
          <p:cNvSpPr/>
          <p:nvPr/>
        </p:nvSpPr>
        <p:spPr>
          <a:xfrm>
            <a:off x="7325322" y="5526909"/>
            <a:ext cx="0" cy="217804"/>
          </a:xfrm>
          <a:custGeom>
            <a:avLst/>
            <a:gdLst/>
            <a:ahLst/>
            <a:cxnLst/>
            <a:rect l="l" t="t" r="r" b="b"/>
            <a:pathLst>
              <a:path h="217804">
                <a:moveTo>
                  <a:pt x="0" y="0"/>
                </a:moveTo>
                <a:lnTo>
                  <a:pt x="0" y="217424"/>
                </a:lnTo>
              </a:path>
            </a:pathLst>
          </a:custGeom>
          <a:ln w="20320">
            <a:solidFill>
              <a:srgbClr val="575E61"/>
            </a:solidFill>
          </a:ln>
        </p:spPr>
        <p:txBody>
          <a:bodyPr wrap="square" lIns="0" tIns="0" rIns="0" bIns="0" rtlCol="0"/>
          <a:lstStyle/>
          <a:p>
            <a:pPr algn="ctr"/>
            <a:endParaRPr>
              <a:latin typeface="MTTMilano"/>
            </a:endParaRPr>
          </a:p>
        </p:txBody>
      </p:sp>
      <p:sp>
        <p:nvSpPr>
          <p:cNvPr id="30" name="object 27">
            <a:extLst>
              <a:ext uri="{FF2B5EF4-FFF2-40B4-BE49-F238E27FC236}">
                <a16:creationId xmlns:a16="http://schemas.microsoft.com/office/drawing/2014/main" id="{6DA3818A-276C-42E0-B18D-F40B7BB3B9FA}"/>
              </a:ext>
            </a:extLst>
          </p:cNvPr>
          <p:cNvSpPr/>
          <p:nvPr/>
        </p:nvSpPr>
        <p:spPr>
          <a:xfrm>
            <a:off x="7294842" y="4571868"/>
            <a:ext cx="0" cy="217804"/>
          </a:xfrm>
          <a:custGeom>
            <a:avLst/>
            <a:gdLst/>
            <a:ahLst/>
            <a:cxnLst/>
            <a:rect l="l" t="t" r="r" b="b"/>
            <a:pathLst>
              <a:path h="217804">
                <a:moveTo>
                  <a:pt x="0" y="0"/>
                </a:moveTo>
                <a:lnTo>
                  <a:pt x="0" y="217550"/>
                </a:lnTo>
              </a:path>
            </a:pathLst>
          </a:custGeom>
          <a:ln w="20320">
            <a:solidFill>
              <a:srgbClr val="575E61"/>
            </a:solidFill>
          </a:ln>
        </p:spPr>
        <p:txBody>
          <a:bodyPr wrap="square" lIns="0" tIns="0" rIns="0" bIns="0" rtlCol="0"/>
          <a:lstStyle/>
          <a:p>
            <a:pPr algn="ctr"/>
            <a:endParaRPr>
              <a:latin typeface="MTTMilano"/>
            </a:endParaRPr>
          </a:p>
        </p:txBody>
      </p:sp>
      <p:sp>
        <p:nvSpPr>
          <p:cNvPr id="31" name="object 28">
            <a:extLst>
              <a:ext uri="{FF2B5EF4-FFF2-40B4-BE49-F238E27FC236}">
                <a16:creationId xmlns:a16="http://schemas.microsoft.com/office/drawing/2014/main" id="{D0C53702-6F5E-4A69-83F6-44B6EB50FED5}"/>
              </a:ext>
            </a:extLst>
          </p:cNvPr>
          <p:cNvSpPr/>
          <p:nvPr/>
        </p:nvSpPr>
        <p:spPr>
          <a:xfrm>
            <a:off x="7305001" y="3515229"/>
            <a:ext cx="1905" cy="313055"/>
          </a:xfrm>
          <a:custGeom>
            <a:avLst/>
            <a:gdLst/>
            <a:ahLst/>
            <a:cxnLst/>
            <a:rect l="l" t="t" r="r" b="b"/>
            <a:pathLst>
              <a:path w="1904" h="313054">
                <a:moveTo>
                  <a:pt x="1650" y="0"/>
                </a:moveTo>
                <a:lnTo>
                  <a:pt x="0" y="312674"/>
                </a:lnTo>
              </a:path>
            </a:pathLst>
          </a:custGeom>
          <a:ln w="20320">
            <a:solidFill>
              <a:srgbClr val="575E61"/>
            </a:solidFill>
          </a:ln>
        </p:spPr>
        <p:txBody>
          <a:bodyPr wrap="square" lIns="0" tIns="0" rIns="0" bIns="0" rtlCol="0"/>
          <a:lstStyle/>
          <a:p>
            <a:pPr algn="ctr"/>
            <a:endParaRPr>
              <a:latin typeface="MTTMilano"/>
            </a:endParaRPr>
          </a:p>
        </p:txBody>
      </p:sp>
      <p:sp>
        <p:nvSpPr>
          <p:cNvPr id="32" name="Segnaposto contenuto 2">
            <a:extLst>
              <a:ext uri="{FF2B5EF4-FFF2-40B4-BE49-F238E27FC236}">
                <a16:creationId xmlns:a16="http://schemas.microsoft.com/office/drawing/2014/main" id="{F03A7E55-3027-4DF1-915E-A71B15E97FC9}"/>
              </a:ext>
            </a:extLst>
          </p:cNvPr>
          <p:cNvSpPr txBox="1">
            <a:spLocks/>
          </p:cNvSpPr>
          <p:nvPr/>
        </p:nvSpPr>
        <p:spPr>
          <a:xfrm>
            <a:off x="3467100" y="2438400"/>
            <a:ext cx="2209800" cy="381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it-IT" sz="2000" b="1" cap="none" dirty="0">
                <a:solidFill>
                  <a:schemeClr val="tx2"/>
                </a:solidFill>
              </a:rPr>
              <a:t>SOLUZIONE</a:t>
            </a:r>
          </a:p>
          <a:p>
            <a:pPr algn="ctr">
              <a:spcBef>
                <a:spcPts val="0"/>
              </a:spcBef>
            </a:pPr>
            <a:endParaRPr lang="it-IT" sz="2000" b="1" cap="none" dirty="0">
              <a:solidFill>
                <a:schemeClr val="tx2"/>
              </a:solidFill>
            </a:endParaRPr>
          </a:p>
        </p:txBody>
      </p:sp>
      <p:sp>
        <p:nvSpPr>
          <p:cNvPr id="33" name="CasellaDiTesto 32">
            <a:extLst>
              <a:ext uri="{FF2B5EF4-FFF2-40B4-BE49-F238E27FC236}">
                <a16:creationId xmlns:a16="http://schemas.microsoft.com/office/drawing/2014/main" id="{6E45D470-0A7B-4DF2-9F56-4B2AE59A4483}"/>
              </a:ext>
            </a:extLst>
          </p:cNvPr>
          <p:cNvSpPr txBox="1"/>
          <p:nvPr/>
        </p:nvSpPr>
        <p:spPr>
          <a:xfrm>
            <a:off x="3708585" y="4250462"/>
            <a:ext cx="1650893" cy="854938"/>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b="1" dirty="0">
                <a:solidFill>
                  <a:schemeClr val="tx2"/>
                </a:solidFill>
                <a:effectLst>
                  <a:outerShdw blurRad="38100" dist="38100" dir="2700000" algn="tl">
                    <a:srgbClr val="000000">
                      <a:alpha val="43137"/>
                    </a:srgbClr>
                  </a:outerShdw>
                </a:effectLst>
                <a:latin typeface="MTTMilano"/>
              </a:rPr>
              <a:t>Mandato Fiduciario</a:t>
            </a:r>
            <a:endParaRPr lang="it-IT" sz="1800" dirty="0">
              <a:effectLst>
                <a:outerShdw blurRad="38100" dist="38100" dir="2700000" algn="tl">
                  <a:srgbClr val="000000">
                    <a:alpha val="43137"/>
                  </a:srgbClr>
                </a:outerShdw>
              </a:effectLst>
              <a:latin typeface="MTTMilano"/>
            </a:endParaRPr>
          </a:p>
        </p:txBody>
      </p:sp>
      <p:cxnSp>
        <p:nvCxnSpPr>
          <p:cNvPr id="36" name="Connettore a gomito 35">
            <a:extLst>
              <a:ext uri="{FF2B5EF4-FFF2-40B4-BE49-F238E27FC236}">
                <a16:creationId xmlns:a16="http://schemas.microsoft.com/office/drawing/2014/main" id="{24AF89B5-4E5C-4B5C-8A87-686CFBF593E8}"/>
              </a:ext>
            </a:extLst>
          </p:cNvPr>
          <p:cNvCxnSpPr>
            <a:cxnSpLocks/>
          </p:cNvCxnSpPr>
          <p:nvPr/>
        </p:nvCxnSpPr>
        <p:spPr>
          <a:xfrm rot="5400000" flipH="1" flipV="1">
            <a:off x="4791524" y="3076855"/>
            <a:ext cx="1003750" cy="1142868"/>
          </a:xfrm>
          <a:prstGeom prst="bentConnector2">
            <a:avLst/>
          </a:prstGeom>
          <a:ln w="57150">
            <a:solidFill>
              <a:schemeClr val="tx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50" name="Connettore a gomito 49">
            <a:extLst>
              <a:ext uri="{FF2B5EF4-FFF2-40B4-BE49-F238E27FC236}">
                <a16:creationId xmlns:a16="http://schemas.microsoft.com/office/drawing/2014/main" id="{A06FFFDE-A51B-4ED5-8344-133A57D9491D}"/>
              </a:ext>
            </a:extLst>
          </p:cNvPr>
          <p:cNvCxnSpPr>
            <a:cxnSpLocks/>
          </p:cNvCxnSpPr>
          <p:nvPr/>
        </p:nvCxnSpPr>
        <p:spPr>
          <a:xfrm rot="16200000" flipV="1">
            <a:off x="3300686" y="3076855"/>
            <a:ext cx="1003750" cy="1142868"/>
          </a:xfrm>
          <a:prstGeom prst="bentConnector2">
            <a:avLst/>
          </a:prstGeom>
          <a:ln w="57150">
            <a:solidFill>
              <a:schemeClr val="tx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51" name="Connettore a gomito 50">
            <a:extLst>
              <a:ext uri="{FF2B5EF4-FFF2-40B4-BE49-F238E27FC236}">
                <a16:creationId xmlns:a16="http://schemas.microsoft.com/office/drawing/2014/main" id="{B85A5989-8C59-4F11-9407-6608A127D261}"/>
              </a:ext>
            </a:extLst>
          </p:cNvPr>
          <p:cNvCxnSpPr>
            <a:cxnSpLocks/>
          </p:cNvCxnSpPr>
          <p:nvPr/>
        </p:nvCxnSpPr>
        <p:spPr>
          <a:xfrm rot="16200000" flipH="1">
            <a:off x="4815310" y="5150140"/>
            <a:ext cx="1003750" cy="1142868"/>
          </a:xfrm>
          <a:prstGeom prst="bentConnector2">
            <a:avLst/>
          </a:prstGeom>
          <a:ln w="57150">
            <a:solidFill>
              <a:schemeClr val="tx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52" name="Connettore a gomito 51">
            <a:extLst>
              <a:ext uri="{FF2B5EF4-FFF2-40B4-BE49-F238E27FC236}">
                <a16:creationId xmlns:a16="http://schemas.microsoft.com/office/drawing/2014/main" id="{8E3926F1-4720-49A8-BE45-FE195D15BD19}"/>
              </a:ext>
            </a:extLst>
          </p:cNvPr>
          <p:cNvCxnSpPr>
            <a:cxnSpLocks/>
          </p:cNvCxnSpPr>
          <p:nvPr/>
        </p:nvCxnSpPr>
        <p:spPr>
          <a:xfrm rot="5400000">
            <a:off x="3273623" y="5150140"/>
            <a:ext cx="1003750" cy="1142868"/>
          </a:xfrm>
          <a:prstGeom prst="bentConnector2">
            <a:avLst/>
          </a:prstGeom>
          <a:ln w="57150">
            <a:solidFill>
              <a:schemeClr val="tx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55" name="object 13">
            <a:extLst>
              <a:ext uri="{FF2B5EF4-FFF2-40B4-BE49-F238E27FC236}">
                <a16:creationId xmlns:a16="http://schemas.microsoft.com/office/drawing/2014/main" id="{56678A1A-9754-41F9-B99A-C28DAB297E81}"/>
              </a:ext>
            </a:extLst>
          </p:cNvPr>
          <p:cNvSpPr txBox="1"/>
          <p:nvPr/>
        </p:nvSpPr>
        <p:spPr>
          <a:xfrm>
            <a:off x="864853" y="3944039"/>
            <a:ext cx="1816735" cy="514350"/>
          </a:xfrm>
          <a:prstGeom prst="rect">
            <a:avLst/>
          </a:prstGeom>
        </p:spPr>
        <p:txBody>
          <a:bodyPr vert="horz" wrap="square" lIns="0" tIns="12700" rIns="0" bIns="0" rtlCol="0">
            <a:spAutoFit/>
          </a:bodyPr>
          <a:lstStyle/>
          <a:p>
            <a:pPr marL="83185" algn="ctr">
              <a:lnSpc>
                <a:spcPct val="100000"/>
              </a:lnSpc>
              <a:spcBef>
                <a:spcPts val="100"/>
              </a:spcBef>
            </a:pPr>
            <a:r>
              <a:rPr lang="it-IT" sz="1600" b="1" spc="-10" dirty="0">
                <a:solidFill>
                  <a:schemeClr val="bg1"/>
                </a:solidFill>
                <a:latin typeface="MTTMilano"/>
                <a:cs typeface="Georgia"/>
              </a:rPr>
              <a:t>Contraente</a:t>
            </a:r>
            <a:r>
              <a:rPr sz="1600" b="1" spc="-5" dirty="0">
                <a:solidFill>
                  <a:schemeClr val="bg1"/>
                </a:solidFill>
                <a:latin typeface="MTTMilano"/>
                <a:cs typeface="Georgia"/>
              </a:rPr>
              <a:t>:</a:t>
            </a:r>
            <a:endParaRPr sz="1600" dirty="0">
              <a:solidFill>
                <a:schemeClr val="bg1"/>
              </a:solidFill>
              <a:latin typeface="MTTMilano"/>
              <a:cs typeface="Georgia"/>
            </a:endParaRPr>
          </a:p>
          <a:p>
            <a:pPr marL="12700" algn="ctr">
              <a:lnSpc>
                <a:spcPct val="100000"/>
              </a:lnSpc>
              <a:spcBef>
                <a:spcPts val="5"/>
              </a:spcBef>
            </a:pPr>
            <a:r>
              <a:rPr sz="1600" b="1" spc="5" dirty="0">
                <a:solidFill>
                  <a:schemeClr val="bg1"/>
                </a:solidFill>
                <a:latin typeface="MTTMilano"/>
                <a:cs typeface="Georgia"/>
              </a:rPr>
              <a:t>I</a:t>
            </a:r>
            <a:r>
              <a:rPr sz="1600" b="1" spc="-40" dirty="0">
                <a:solidFill>
                  <a:schemeClr val="bg1"/>
                </a:solidFill>
                <a:latin typeface="MTTMilano"/>
                <a:cs typeface="Georgia"/>
              </a:rPr>
              <a:t>M</a:t>
            </a:r>
            <a:r>
              <a:rPr sz="1600" b="1" spc="-5" dirty="0">
                <a:solidFill>
                  <a:schemeClr val="bg1"/>
                </a:solidFill>
                <a:latin typeface="MTTMilano"/>
                <a:cs typeface="Georgia"/>
              </a:rPr>
              <a:t>PR</a:t>
            </a:r>
            <a:r>
              <a:rPr sz="1600" b="1" spc="-35" dirty="0">
                <a:solidFill>
                  <a:schemeClr val="bg1"/>
                </a:solidFill>
                <a:latin typeface="MTTMilano"/>
                <a:cs typeface="Georgia"/>
              </a:rPr>
              <a:t>E</a:t>
            </a:r>
            <a:r>
              <a:rPr sz="1600" b="1" spc="15" dirty="0">
                <a:solidFill>
                  <a:schemeClr val="bg1"/>
                </a:solidFill>
                <a:latin typeface="MTTMilano"/>
                <a:cs typeface="Georgia"/>
              </a:rPr>
              <a:t>N</a:t>
            </a:r>
            <a:r>
              <a:rPr sz="1600" b="1" spc="20" dirty="0">
                <a:solidFill>
                  <a:schemeClr val="bg1"/>
                </a:solidFill>
                <a:latin typeface="MTTMilano"/>
                <a:cs typeface="Georgia"/>
              </a:rPr>
              <a:t>D</a:t>
            </a:r>
            <a:r>
              <a:rPr sz="1600" b="1" spc="5" dirty="0">
                <a:solidFill>
                  <a:schemeClr val="bg1"/>
                </a:solidFill>
                <a:latin typeface="MTTMilano"/>
                <a:cs typeface="Georgia"/>
              </a:rPr>
              <a:t>I</a:t>
            </a:r>
            <a:r>
              <a:rPr sz="1600" b="1" spc="20" dirty="0">
                <a:solidFill>
                  <a:schemeClr val="bg1"/>
                </a:solidFill>
                <a:latin typeface="MTTMilano"/>
                <a:cs typeface="Georgia"/>
              </a:rPr>
              <a:t>T</a:t>
            </a:r>
            <a:r>
              <a:rPr sz="1600" b="1" spc="-35" dirty="0">
                <a:solidFill>
                  <a:schemeClr val="bg1"/>
                </a:solidFill>
                <a:latin typeface="MTTMilano"/>
                <a:cs typeface="Georgia"/>
              </a:rPr>
              <a:t>O</a:t>
            </a:r>
            <a:r>
              <a:rPr sz="1600" b="1" dirty="0">
                <a:solidFill>
                  <a:schemeClr val="bg1"/>
                </a:solidFill>
                <a:latin typeface="MTTMilano"/>
                <a:cs typeface="Georgia"/>
              </a:rPr>
              <a:t>RE</a:t>
            </a:r>
            <a:endParaRPr sz="1600" dirty="0">
              <a:solidFill>
                <a:schemeClr val="bg1"/>
              </a:solidFill>
              <a:latin typeface="MTTMilano"/>
              <a:cs typeface="Georgia"/>
            </a:endParaRPr>
          </a:p>
        </p:txBody>
      </p:sp>
      <p:sp>
        <p:nvSpPr>
          <p:cNvPr id="56" name="object 13">
            <a:extLst>
              <a:ext uri="{FF2B5EF4-FFF2-40B4-BE49-F238E27FC236}">
                <a16:creationId xmlns:a16="http://schemas.microsoft.com/office/drawing/2014/main" id="{676F1FC3-714A-40C1-AF20-9A17FF426A15}"/>
              </a:ext>
            </a:extLst>
          </p:cNvPr>
          <p:cNvSpPr txBox="1"/>
          <p:nvPr/>
        </p:nvSpPr>
        <p:spPr>
          <a:xfrm>
            <a:off x="6416954" y="3959790"/>
            <a:ext cx="1816735" cy="514350"/>
          </a:xfrm>
          <a:prstGeom prst="rect">
            <a:avLst/>
          </a:prstGeom>
        </p:spPr>
        <p:txBody>
          <a:bodyPr vert="horz" wrap="square" lIns="0" tIns="12700" rIns="0" bIns="0" rtlCol="0">
            <a:spAutoFit/>
          </a:bodyPr>
          <a:lstStyle/>
          <a:p>
            <a:pPr marL="83185" algn="ctr">
              <a:lnSpc>
                <a:spcPct val="100000"/>
              </a:lnSpc>
              <a:spcBef>
                <a:spcPts val="100"/>
              </a:spcBef>
            </a:pPr>
            <a:r>
              <a:rPr lang="it-IT" sz="1600" b="1" spc="-10" dirty="0">
                <a:solidFill>
                  <a:schemeClr val="bg1"/>
                </a:solidFill>
                <a:latin typeface="MTTMilano"/>
                <a:cs typeface="Georgia"/>
              </a:rPr>
              <a:t>Contraente</a:t>
            </a:r>
            <a:r>
              <a:rPr sz="1600" b="1" spc="-5" dirty="0">
                <a:solidFill>
                  <a:schemeClr val="bg1"/>
                </a:solidFill>
                <a:latin typeface="MTTMilano"/>
                <a:cs typeface="Georgia"/>
              </a:rPr>
              <a:t>:</a:t>
            </a:r>
            <a:endParaRPr sz="1600" dirty="0">
              <a:solidFill>
                <a:schemeClr val="bg1"/>
              </a:solidFill>
              <a:latin typeface="MTTMilano"/>
              <a:cs typeface="Georgia"/>
            </a:endParaRPr>
          </a:p>
          <a:p>
            <a:pPr marL="12700" algn="ctr">
              <a:lnSpc>
                <a:spcPct val="100000"/>
              </a:lnSpc>
              <a:spcBef>
                <a:spcPts val="5"/>
              </a:spcBef>
            </a:pPr>
            <a:r>
              <a:rPr sz="1600" b="1" spc="5" dirty="0">
                <a:solidFill>
                  <a:schemeClr val="bg1"/>
                </a:solidFill>
                <a:latin typeface="MTTMilano"/>
                <a:cs typeface="Georgia"/>
              </a:rPr>
              <a:t>I</a:t>
            </a:r>
            <a:r>
              <a:rPr sz="1600" b="1" spc="-40" dirty="0">
                <a:solidFill>
                  <a:schemeClr val="bg1"/>
                </a:solidFill>
                <a:latin typeface="MTTMilano"/>
                <a:cs typeface="Georgia"/>
              </a:rPr>
              <a:t>M</a:t>
            </a:r>
            <a:r>
              <a:rPr sz="1600" b="1" spc="-5" dirty="0">
                <a:solidFill>
                  <a:schemeClr val="bg1"/>
                </a:solidFill>
                <a:latin typeface="MTTMilano"/>
                <a:cs typeface="Georgia"/>
              </a:rPr>
              <a:t>PR</a:t>
            </a:r>
            <a:r>
              <a:rPr sz="1600" b="1" spc="-35" dirty="0">
                <a:solidFill>
                  <a:schemeClr val="bg1"/>
                </a:solidFill>
                <a:latin typeface="MTTMilano"/>
                <a:cs typeface="Georgia"/>
              </a:rPr>
              <a:t>E</a:t>
            </a:r>
            <a:r>
              <a:rPr sz="1600" b="1" spc="15" dirty="0">
                <a:solidFill>
                  <a:schemeClr val="bg1"/>
                </a:solidFill>
                <a:latin typeface="MTTMilano"/>
                <a:cs typeface="Georgia"/>
              </a:rPr>
              <a:t>N</a:t>
            </a:r>
            <a:r>
              <a:rPr sz="1600" b="1" spc="20" dirty="0">
                <a:solidFill>
                  <a:schemeClr val="bg1"/>
                </a:solidFill>
                <a:latin typeface="MTTMilano"/>
                <a:cs typeface="Georgia"/>
              </a:rPr>
              <a:t>D</a:t>
            </a:r>
            <a:r>
              <a:rPr sz="1600" b="1" spc="5" dirty="0">
                <a:solidFill>
                  <a:schemeClr val="bg1"/>
                </a:solidFill>
                <a:latin typeface="MTTMilano"/>
                <a:cs typeface="Georgia"/>
              </a:rPr>
              <a:t>I</a:t>
            </a:r>
            <a:r>
              <a:rPr sz="1600" b="1" spc="20" dirty="0">
                <a:solidFill>
                  <a:schemeClr val="bg1"/>
                </a:solidFill>
                <a:latin typeface="MTTMilano"/>
                <a:cs typeface="Georgia"/>
              </a:rPr>
              <a:t>T</a:t>
            </a:r>
            <a:r>
              <a:rPr sz="1600" b="1" spc="-35" dirty="0">
                <a:solidFill>
                  <a:schemeClr val="bg1"/>
                </a:solidFill>
                <a:latin typeface="MTTMilano"/>
                <a:cs typeface="Georgia"/>
              </a:rPr>
              <a:t>O</a:t>
            </a:r>
            <a:r>
              <a:rPr sz="1600" b="1" dirty="0">
                <a:solidFill>
                  <a:schemeClr val="bg1"/>
                </a:solidFill>
                <a:latin typeface="MTTMilano"/>
                <a:cs typeface="Georgia"/>
              </a:rPr>
              <a:t>RE</a:t>
            </a:r>
            <a:endParaRPr sz="1600" dirty="0">
              <a:solidFill>
                <a:schemeClr val="bg1"/>
              </a:solidFill>
              <a:latin typeface="MTTMilano"/>
              <a:cs typeface="Georgia"/>
            </a:endParaRPr>
          </a:p>
        </p:txBody>
      </p:sp>
      <p:sp>
        <p:nvSpPr>
          <p:cNvPr id="57" name="object 17">
            <a:extLst>
              <a:ext uri="{FF2B5EF4-FFF2-40B4-BE49-F238E27FC236}">
                <a16:creationId xmlns:a16="http://schemas.microsoft.com/office/drawing/2014/main" id="{57665C06-E745-42A7-B94F-AB58BF389DFF}"/>
              </a:ext>
            </a:extLst>
          </p:cNvPr>
          <p:cNvSpPr/>
          <p:nvPr/>
        </p:nvSpPr>
        <p:spPr>
          <a:xfrm>
            <a:off x="480739" y="1828767"/>
            <a:ext cx="1576661" cy="773875"/>
          </a:xfrm>
          <a:prstGeom prst="rect">
            <a:avLst/>
          </a:prstGeom>
          <a:blipFill>
            <a:blip r:embed="rId6" cstate="print">
              <a:duotone>
                <a:prstClr val="black"/>
                <a:schemeClr val="accent5">
                  <a:tint val="45000"/>
                  <a:satMod val="400000"/>
                </a:schemeClr>
              </a:duotone>
            </a:blip>
            <a:stretch>
              <a:fillRect/>
            </a:stretch>
          </a:blipFill>
        </p:spPr>
        <p:txBody>
          <a:bodyPr wrap="square" lIns="0" tIns="0" rIns="0" bIns="0" rtlCol="0"/>
          <a:lstStyle/>
          <a:p>
            <a:pPr algn="ctr"/>
            <a:endParaRPr>
              <a:latin typeface="MTTMilano"/>
            </a:endParaRPr>
          </a:p>
        </p:txBody>
      </p:sp>
      <p:sp>
        <p:nvSpPr>
          <p:cNvPr id="58" name="object 18">
            <a:extLst>
              <a:ext uri="{FF2B5EF4-FFF2-40B4-BE49-F238E27FC236}">
                <a16:creationId xmlns:a16="http://schemas.microsoft.com/office/drawing/2014/main" id="{C2DC85FD-58AD-41F6-AAF7-FD8F6212BDF5}"/>
              </a:ext>
            </a:extLst>
          </p:cNvPr>
          <p:cNvSpPr txBox="1"/>
          <p:nvPr/>
        </p:nvSpPr>
        <p:spPr>
          <a:xfrm>
            <a:off x="638533" y="1890830"/>
            <a:ext cx="1261071" cy="580928"/>
          </a:xfrm>
          <a:prstGeom prst="rect">
            <a:avLst/>
          </a:prstGeom>
        </p:spPr>
        <p:txBody>
          <a:bodyPr vert="horz" wrap="square" lIns="0" tIns="11430" rIns="0" bIns="0" rtlCol="0">
            <a:spAutoFit/>
          </a:bodyPr>
          <a:lstStyle/>
          <a:p>
            <a:pPr marL="12700" algn="ctr">
              <a:lnSpc>
                <a:spcPct val="100000"/>
              </a:lnSpc>
              <a:spcBef>
                <a:spcPts val="90"/>
              </a:spcBef>
            </a:pPr>
            <a:r>
              <a:rPr lang="it-IT" sz="1850" b="1" spc="-10" dirty="0">
                <a:solidFill>
                  <a:srgbClr val="FFFFFF"/>
                </a:solidFill>
                <a:latin typeface="MTTMilano"/>
                <a:cs typeface="Georgia"/>
              </a:rPr>
              <a:t>Istituto di Credito A</a:t>
            </a:r>
            <a:endParaRPr sz="1850" dirty="0">
              <a:latin typeface="MTTMilano"/>
              <a:cs typeface="Georgia"/>
            </a:endParaRPr>
          </a:p>
        </p:txBody>
      </p:sp>
      <p:sp>
        <p:nvSpPr>
          <p:cNvPr id="61" name="object 17">
            <a:extLst>
              <a:ext uri="{FF2B5EF4-FFF2-40B4-BE49-F238E27FC236}">
                <a16:creationId xmlns:a16="http://schemas.microsoft.com/office/drawing/2014/main" id="{11809BD2-1E97-40B8-975E-04E30C080F48}"/>
              </a:ext>
            </a:extLst>
          </p:cNvPr>
          <p:cNvSpPr/>
          <p:nvPr/>
        </p:nvSpPr>
        <p:spPr>
          <a:xfrm>
            <a:off x="7010400" y="1828800"/>
            <a:ext cx="1576661" cy="773875"/>
          </a:xfrm>
          <a:prstGeom prst="rect">
            <a:avLst/>
          </a:prstGeom>
          <a:blipFill>
            <a:blip r:embed="rId6" cstate="print">
              <a:duotone>
                <a:prstClr val="black"/>
                <a:schemeClr val="accent5">
                  <a:tint val="45000"/>
                  <a:satMod val="400000"/>
                </a:schemeClr>
              </a:duotone>
            </a:blip>
            <a:stretch>
              <a:fillRect/>
            </a:stretch>
          </a:blipFill>
        </p:spPr>
        <p:txBody>
          <a:bodyPr wrap="square" lIns="0" tIns="0" rIns="0" bIns="0" rtlCol="0"/>
          <a:lstStyle/>
          <a:p>
            <a:pPr algn="ctr"/>
            <a:endParaRPr>
              <a:latin typeface="MTTMilano"/>
            </a:endParaRPr>
          </a:p>
        </p:txBody>
      </p:sp>
      <p:sp>
        <p:nvSpPr>
          <p:cNvPr id="62" name="object 18">
            <a:extLst>
              <a:ext uri="{FF2B5EF4-FFF2-40B4-BE49-F238E27FC236}">
                <a16:creationId xmlns:a16="http://schemas.microsoft.com/office/drawing/2014/main" id="{94C9EA43-BF56-41F6-9872-93A7FA0D7E66}"/>
              </a:ext>
            </a:extLst>
          </p:cNvPr>
          <p:cNvSpPr txBox="1"/>
          <p:nvPr/>
        </p:nvSpPr>
        <p:spPr>
          <a:xfrm>
            <a:off x="7168194" y="1890863"/>
            <a:ext cx="1261071" cy="580928"/>
          </a:xfrm>
          <a:prstGeom prst="rect">
            <a:avLst/>
          </a:prstGeom>
        </p:spPr>
        <p:txBody>
          <a:bodyPr vert="horz" wrap="square" lIns="0" tIns="11430" rIns="0" bIns="0" rtlCol="0">
            <a:spAutoFit/>
          </a:bodyPr>
          <a:lstStyle/>
          <a:p>
            <a:pPr marL="12700" algn="ctr">
              <a:lnSpc>
                <a:spcPct val="100000"/>
              </a:lnSpc>
              <a:spcBef>
                <a:spcPts val="90"/>
              </a:spcBef>
            </a:pPr>
            <a:r>
              <a:rPr lang="it-IT" sz="1850" b="1" spc="-10" dirty="0">
                <a:solidFill>
                  <a:srgbClr val="FFFFFF"/>
                </a:solidFill>
                <a:latin typeface="MTTMilano"/>
                <a:cs typeface="Georgia"/>
              </a:rPr>
              <a:t>Istituto di Credito B</a:t>
            </a:r>
            <a:endParaRPr sz="1850" dirty="0">
              <a:latin typeface="MTTMilano"/>
              <a:cs typeface="Georgia"/>
            </a:endParaRPr>
          </a:p>
        </p:txBody>
      </p:sp>
      <p:cxnSp>
        <p:nvCxnSpPr>
          <p:cNvPr id="68" name="Connettore a gomito 67">
            <a:extLst>
              <a:ext uri="{FF2B5EF4-FFF2-40B4-BE49-F238E27FC236}">
                <a16:creationId xmlns:a16="http://schemas.microsoft.com/office/drawing/2014/main" id="{3D654074-D06F-41D4-BCB1-789CC2E66AB8}"/>
              </a:ext>
            </a:extLst>
          </p:cNvPr>
          <p:cNvCxnSpPr>
            <a:cxnSpLocks/>
          </p:cNvCxnSpPr>
          <p:nvPr/>
        </p:nvCxnSpPr>
        <p:spPr>
          <a:xfrm rot="5400000" flipH="1" flipV="1">
            <a:off x="6397770" y="2224711"/>
            <a:ext cx="635677" cy="589579"/>
          </a:xfrm>
          <a:prstGeom prst="bentConnector2">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81" name="Connettore a gomito 80">
            <a:extLst>
              <a:ext uri="{FF2B5EF4-FFF2-40B4-BE49-F238E27FC236}">
                <a16:creationId xmlns:a16="http://schemas.microsoft.com/office/drawing/2014/main" id="{A993B1E4-C950-4DD6-8EC3-F5C6033BF408}"/>
              </a:ext>
            </a:extLst>
          </p:cNvPr>
          <p:cNvCxnSpPr>
            <a:cxnSpLocks/>
          </p:cNvCxnSpPr>
          <p:nvPr/>
        </p:nvCxnSpPr>
        <p:spPr>
          <a:xfrm rot="16200000" flipV="1">
            <a:off x="2075306" y="2232850"/>
            <a:ext cx="635677" cy="589579"/>
          </a:xfrm>
          <a:prstGeom prst="bentConnector2">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4438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2400" b="1"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Intestazione Polizze 3/3</a:t>
            </a:r>
            <a:endParaRPr kumimoji="0" lang="it-IT" sz="2400" b="1" i="0" u="none" strike="noStrike" kern="1200" cap="small" spc="0" normalizeH="0" baseline="0" noProof="0" dirty="0">
              <a:ln>
                <a:noFill/>
              </a:ln>
              <a:solidFill>
                <a:srgbClr val="95A5A6"/>
              </a:solidFill>
              <a:effectLst/>
              <a:uLnTx/>
              <a:uFillTx/>
              <a:latin typeface="MTTMilano"/>
            </a:endParaRPr>
          </a:p>
        </p:txBody>
      </p:sp>
      <p:sp>
        <p:nvSpPr>
          <p:cNvPr id="34" name="object 6">
            <a:extLst>
              <a:ext uri="{FF2B5EF4-FFF2-40B4-BE49-F238E27FC236}">
                <a16:creationId xmlns:a16="http://schemas.microsoft.com/office/drawing/2014/main" id="{8E6800ED-428A-4A74-ADD6-C61F8CDCD4D4}"/>
              </a:ext>
            </a:extLst>
          </p:cNvPr>
          <p:cNvSpPr txBox="1"/>
          <p:nvPr/>
        </p:nvSpPr>
        <p:spPr>
          <a:xfrm>
            <a:off x="692467" y="2417658"/>
            <a:ext cx="7613334" cy="3629199"/>
          </a:xfrm>
          <a:prstGeom prst="rect">
            <a:avLst/>
          </a:prstGeom>
        </p:spPr>
        <p:txBody>
          <a:bodyPr vert="horz" wrap="square" lIns="0" tIns="93980" rIns="0" bIns="0" rtlCol="0">
            <a:spAutoFit/>
          </a:bodyPr>
          <a:lstStyle/>
          <a:p>
            <a:pPr marL="12700">
              <a:lnSpc>
                <a:spcPct val="100000"/>
              </a:lnSpc>
              <a:spcBef>
                <a:spcPts val="740"/>
              </a:spcBef>
            </a:pPr>
            <a:r>
              <a:rPr b="1" spc="-10" dirty="0" err="1">
                <a:solidFill>
                  <a:schemeClr val="tx2"/>
                </a:solidFill>
                <a:uFill>
                  <a:solidFill>
                    <a:srgbClr val="FFC000"/>
                  </a:solidFill>
                </a:uFill>
                <a:latin typeface="MTTMilano"/>
                <a:cs typeface="Georgia"/>
              </a:rPr>
              <a:t>Vantaggi</a:t>
            </a:r>
            <a:r>
              <a:rPr b="1" spc="-10" dirty="0">
                <a:solidFill>
                  <a:schemeClr val="tx2"/>
                </a:solidFill>
                <a:uFill>
                  <a:solidFill>
                    <a:srgbClr val="FFC000"/>
                  </a:solidFill>
                </a:uFill>
                <a:latin typeface="MTTMilano"/>
                <a:cs typeface="Georgia"/>
              </a:rPr>
              <a:t>:</a:t>
            </a:r>
            <a:endParaRPr lang="it-IT" b="1" spc="-10" dirty="0">
              <a:solidFill>
                <a:schemeClr val="tx2"/>
              </a:solidFill>
              <a:uFill>
                <a:solidFill>
                  <a:srgbClr val="FFC000"/>
                </a:solidFill>
              </a:uFill>
              <a:latin typeface="MTTMilano"/>
              <a:cs typeface="Georgia"/>
            </a:endParaRPr>
          </a:p>
          <a:p>
            <a:pPr marL="12700">
              <a:lnSpc>
                <a:spcPct val="100000"/>
              </a:lnSpc>
              <a:spcBef>
                <a:spcPts val="740"/>
              </a:spcBef>
            </a:pPr>
            <a:r>
              <a:rPr lang="it-IT" cap="small" dirty="0">
                <a:latin typeface="MTTMilano"/>
              </a:rPr>
              <a:t>Conferendo un mandato fiduciario l’imprenditore ottiene</a:t>
            </a:r>
            <a:endParaRPr cap="small" dirty="0">
              <a:latin typeface="MTTMilano"/>
              <a:cs typeface="Georgia"/>
            </a:endParaRPr>
          </a:p>
          <a:p>
            <a:pPr marL="358775" indent="-346075">
              <a:lnSpc>
                <a:spcPct val="100000"/>
              </a:lnSpc>
              <a:spcBef>
                <a:spcPts val="645"/>
              </a:spcBef>
              <a:buFont typeface="Wingdings"/>
              <a:buChar char=""/>
              <a:tabLst>
                <a:tab pos="358140" algn="l"/>
                <a:tab pos="358775" algn="l"/>
              </a:tabLst>
            </a:pPr>
            <a:r>
              <a:rPr b="1" cap="small" spc="-15" dirty="0" err="1">
                <a:solidFill>
                  <a:schemeClr val="accent1">
                    <a:lumMod val="75000"/>
                  </a:schemeClr>
                </a:solidFill>
                <a:latin typeface="MTTMilano"/>
                <a:cs typeface="Georgia"/>
              </a:rPr>
              <a:t>Semplificazione</a:t>
            </a:r>
            <a:r>
              <a:rPr b="1" cap="small" spc="-15" dirty="0">
                <a:solidFill>
                  <a:schemeClr val="accent1">
                    <a:lumMod val="75000"/>
                  </a:schemeClr>
                </a:solidFill>
                <a:latin typeface="MTTMilano"/>
                <a:cs typeface="Georgia"/>
              </a:rPr>
              <a:t> </a:t>
            </a:r>
            <a:r>
              <a:rPr b="1" cap="small" spc="-5" dirty="0">
                <a:solidFill>
                  <a:schemeClr val="accent1">
                    <a:lumMod val="75000"/>
                  </a:schemeClr>
                </a:solidFill>
                <a:latin typeface="MTTMilano"/>
                <a:cs typeface="Georgia"/>
              </a:rPr>
              <a:t>Amministrativa</a:t>
            </a:r>
            <a:r>
              <a:rPr cap="small" spc="-5" dirty="0">
                <a:solidFill>
                  <a:srgbClr val="575E61"/>
                </a:solidFill>
                <a:latin typeface="MTTMilano"/>
                <a:cs typeface="Georgia"/>
              </a:rPr>
              <a:t>. </a:t>
            </a:r>
            <a:r>
              <a:rPr cap="small" spc="-10" dirty="0">
                <a:solidFill>
                  <a:srgbClr val="575E61"/>
                </a:solidFill>
                <a:latin typeface="MTTMilano"/>
                <a:cs typeface="Georgia"/>
              </a:rPr>
              <a:t>Nessun </a:t>
            </a:r>
            <a:r>
              <a:rPr cap="small" spc="-15" dirty="0">
                <a:solidFill>
                  <a:srgbClr val="575E61"/>
                </a:solidFill>
                <a:latin typeface="MTTMilano"/>
                <a:cs typeface="Georgia"/>
              </a:rPr>
              <a:t>obbligo </a:t>
            </a:r>
            <a:r>
              <a:rPr cap="small" spc="-10" dirty="0">
                <a:solidFill>
                  <a:srgbClr val="575E61"/>
                </a:solidFill>
                <a:latin typeface="MTTMilano"/>
                <a:cs typeface="Georgia"/>
              </a:rPr>
              <a:t>dichiarativo</a:t>
            </a:r>
            <a:r>
              <a:rPr cap="small" spc="-135" dirty="0">
                <a:solidFill>
                  <a:srgbClr val="575E61"/>
                </a:solidFill>
                <a:latin typeface="MTTMilano"/>
                <a:cs typeface="Georgia"/>
              </a:rPr>
              <a:t> </a:t>
            </a:r>
            <a:r>
              <a:rPr cap="small" spc="-10" dirty="0">
                <a:solidFill>
                  <a:srgbClr val="575E61"/>
                </a:solidFill>
                <a:latin typeface="MTTMilano"/>
                <a:cs typeface="Georgia"/>
              </a:rPr>
              <a:t>(no</a:t>
            </a:r>
            <a:r>
              <a:rPr lang="it-IT" cap="small" spc="-10" dirty="0">
                <a:solidFill>
                  <a:srgbClr val="575E61"/>
                </a:solidFill>
                <a:latin typeface="MTTMilano"/>
                <a:cs typeface="Georgia"/>
              </a:rPr>
              <a:t> </a:t>
            </a:r>
            <a:r>
              <a:rPr cap="small" spc="5" dirty="0">
                <a:solidFill>
                  <a:srgbClr val="575E61"/>
                </a:solidFill>
                <a:latin typeface="MTTMilano"/>
                <a:cs typeface="Georgia"/>
              </a:rPr>
              <a:t>RM, no </a:t>
            </a:r>
            <a:r>
              <a:rPr lang="it-IT" cap="small" spc="15" dirty="0">
                <a:solidFill>
                  <a:srgbClr val="575E61"/>
                </a:solidFill>
                <a:latin typeface="MTTMilano"/>
                <a:cs typeface="Georgia"/>
              </a:rPr>
              <a:t>RW</a:t>
            </a:r>
            <a:r>
              <a:rPr cap="small" spc="5" dirty="0">
                <a:solidFill>
                  <a:srgbClr val="575E61"/>
                </a:solidFill>
                <a:latin typeface="MTTMilano"/>
                <a:cs typeface="Georgia"/>
              </a:rPr>
              <a:t>)</a:t>
            </a:r>
            <a:r>
              <a:rPr lang="it-IT" cap="small" spc="5" dirty="0">
                <a:solidFill>
                  <a:srgbClr val="575E61"/>
                </a:solidFill>
                <a:latin typeface="MTTMilano"/>
                <a:cs typeface="Georgia"/>
              </a:rPr>
              <a:t> e mantenimento di più intermediari finanziari</a:t>
            </a:r>
            <a:endParaRPr cap="small" dirty="0">
              <a:latin typeface="MTTMilano"/>
              <a:cs typeface="Georgia"/>
            </a:endParaRPr>
          </a:p>
          <a:p>
            <a:pPr marL="358775" indent="-346075">
              <a:lnSpc>
                <a:spcPct val="100000"/>
              </a:lnSpc>
              <a:spcBef>
                <a:spcPts val="565"/>
              </a:spcBef>
              <a:buFont typeface="Wingdings"/>
              <a:buChar char=""/>
              <a:tabLst>
                <a:tab pos="358140" algn="l"/>
                <a:tab pos="358775" algn="l"/>
              </a:tabLst>
            </a:pPr>
            <a:r>
              <a:rPr cap="small" spc="-10" dirty="0">
                <a:solidFill>
                  <a:srgbClr val="575E61"/>
                </a:solidFill>
                <a:latin typeface="MTTMilano"/>
                <a:cs typeface="Georgia"/>
              </a:rPr>
              <a:t>Totale </a:t>
            </a:r>
            <a:r>
              <a:rPr b="1" cap="small" spc="-5" dirty="0">
                <a:solidFill>
                  <a:schemeClr val="accent1">
                    <a:lumMod val="75000"/>
                  </a:schemeClr>
                </a:solidFill>
                <a:latin typeface="MTTMilano"/>
                <a:cs typeface="Georgia"/>
              </a:rPr>
              <a:t>riservatezza</a:t>
            </a:r>
            <a:r>
              <a:rPr cap="small" spc="-5" dirty="0">
                <a:solidFill>
                  <a:srgbClr val="575E61"/>
                </a:solidFill>
                <a:latin typeface="MTTMilano"/>
                <a:cs typeface="Georgia"/>
              </a:rPr>
              <a:t>. L’ex-moglie </a:t>
            </a:r>
            <a:r>
              <a:rPr cap="small" dirty="0">
                <a:solidFill>
                  <a:srgbClr val="575E61"/>
                </a:solidFill>
                <a:latin typeface="MTTMilano"/>
                <a:cs typeface="Georgia"/>
              </a:rPr>
              <a:t>e </a:t>
            </a:r>
            <a:r>
              <a:rPr cap="small" spc="-10" dirty="0">
                <a:solidFill>
                  <a:srgbClr val="575E61"/>
                </a:solidFill>
                <a:latin typeface="MTTMilano"/>
                <a:cs typeface="Georgia"/>
              </a:rPr>
              <a:t>la figlia non </a:t>
            </a:r>
            <a:r>
              <a:rPr cap="small" spc="-5" dirty="0" err="1">
                <a:solidFill>
                  <a:srgbClr val="575E61"/>
                </a:solidFill>
                <a:latin typeface="MTTMilano"/>
                <a:cs typeface="Georgia"/>
              </a:rPr>
              <a:t>vengono</a:t>
            </a:r>
            <a:r>
              <a:rPr cap="small" spc="340" dirty="0">
                <a:solidFill>
                  <a:srgbClr val="575E61"/>
                </a:solidFill>
                <a:latin typeface="MTTMilano"/>
                <a:cs typeface="Georgia"/>
              </a:rPr>
              <a:t> </a:t>
            </a:r>
            <a:r>
              <a:rPr cap="small" spc="-5" dirty="0" err="1">
                <a:solidFill>
                  <a:srgbClr val="575E61"/>
                </a:solidFill>
                <a:latin typeface="MTTMilano"/>
                <a:cs typeface="Georgia"/>
              </a:rPr>
              <a:t>informate</a:t>
            </a:r>
            <a:r>
              <a:rPr lang="it-IT" cap="small" spc="-5" dirty="0">
                <a:solidFill>
                  <a:srgbClr val="575E61"/>
                </a:solidFill>
                <a:latin typeface="MTTMilano"/>
                <a:cs typeface="Georgia"/>
              </a:rPr>
              <a:t> </a:t>
            </a:r>
            <a:r>
              <a:rPr cap="small" spc="-5" dirty="0" err="1">
                <a:solidFill>
                  <a:srgbClr val="575E61"/>
                </a:solidFill>
                <a:latin typeface="MTTMilano"/>
                <a:cs typeface="Georgia"/>
              </a:rPr>
              <a:t>dell’esistenza</a:t>
            </a:r>
            <a:r>
              <a:rPr cap="small" spc="-5" dirty="0">
                <a:solidFill>
                  <a:srgbClr val="575E61"/>
                </a:solidFill>
                <a:latin typeface="MTTMilano"/>
                <a:cs typeface="Georgia"/>
              </a:rPr>
              <a:t> </a:t>
            </a:r>
            <a:r>
              <a:rPr cap="small" spc="-15" dirty="0" err="1">
                <a:solidFill>
                  <a:srgbClr val="575E61"/>
                </a:solidFill>
                <a:latin typeface="MTTMilano"/>
                <a:cs typeface="Georgia"/>
              </a:rPr>
              <a:t>delle</a:t>
            </a:r>
            <a:r>
              <a:rPr cap="small" spc="90" dirty="0">
                <a:solidFill>
                  <a:srgbClr val="575E61"/>
                </a:solidFill>
                <a:latin typeface="MTTMilano"/>
                <a:cs typeface="Georgia"/>
              </a:rPr>
              <a:t> </a:t>
            </a:r>
            <a:r>
              <a:rPr cap="small" spc="-20" dirty="0" err="1">
                <a:solidFill>
                  <a:srgbClr val="575E61"/>
                </a:solidFill>
                <a:latin typeface="MTTMilano"/>
                <a:cs typeface="Georgia"/>
              </a:rPr>
              <a:t>polizze</a:t>
            </a:r>
            <a:endParaRPr cap="small" dirty="0">
              <a:latin typeface="MTTMilano"/>
              <a:cs typeface="Georgia"/>
            </a:endParaRPr>
          </a:p>
          <a:p>
            <a:pPr marL="358775" marR="520700" indent="-346075" algn="just">
              <a:lnSpc>
                <a:spcPct val="100000"/>
              </a:lnSpc>
              <a:spcBef>
                <a:spcPts val="640"/>
              </a:spcBef>
              <a:buFont typeface="Wingdings"/>
              <a:buChar char=""/>
              <a:tabLst>
                <a:tab pos="358775" algn="l"/>
              </a:tabLst>
            </a:pPr>
            <a:r>
              <a:rPr b="1" cap="small" spc="-5" dirty="0">
                <a:solidFill>
                  <a:schemeClr val="accent1">
                    <a:lumMod val="75000"/>
                  </a:schemeClr>
                </a:solidFill>
                <a:latin typeface="MTTMilano"/>
                <a:cs typeface="Georgia"/>
              </a:rPr>
              <a:t>Ottimizzazione </a:t>
            </a:r>
            <a:r>
              <a:rPr b="1" cap="small" spc="-10" dirty="0">
                <a:solidFill>
                  <a:schemeClr val="accent1">
                    <a:lumMod val="75000"/>
                  </a:schemeClr>
                </a:solidFill>
                <a:latin typeface="MTTMilano"/>
                <a:cs typeface="Georgia"/>
              </a:rPr>
              <a:t>fiscale</a:t>
            </a:r>
            <a:r>
              <a:rPr cap="small" spc="-10" dirty="0">
                <a:solidFill>
                  <a:srgbClr val="575E61"/>
                </a:solidFill>
                <a:latin typeface="MTTMilano"/>
                <a:cs typeface="Georgia"/>
              </a:rPr>
              <a:t> </a:t>
            </a:r>
            <a:r>
              <a:rPr cap="small" dirty="0">
                <a:solidFill>
                  <a:srgbClr val="575E61"/>
                </a:solidFill>
                <a:latin typeface="MTTMilano"/>
                <a:cs typeface="Georgia"/>
              </a:rPr>
              <a:t>– </a:t>
            </a:r>
            <a:r>
              <a:rPr cap="small" spc="-10" dirty="0">
                <a:solidFill>
                  <a:srgbClr val="575E61"/>
                </a:solidFill>
                <a:latin typeface="MTTMilano"/>
                <a:cs typeface="Georgia"/>
              </a:rPr>
              <a:t>differimento imposta sostitutiva sul  </a:t>
            </a:r>
            <a:r>
              <a:rPr cap="small" dirty="0">
                <a:solidFill>
                  <a:srgbClr val="575E61"/>
                </a:solidFill>
                <a:latin typeface="MTTMilano"/>
                <a:cs typeface="Georgia"/>
              </a:rPr>
              <a:t>Capital </a:t>
            </a:r>
            <a:r>
              <a:rPr cap="small" spc="-5" dirty="0">
                <a:solidFill>
                  <a:srgbClr val="575E61"/>
                </a:solidFill>
                <a:latin typeface="MTTMilano"/>
                <a:cs typeface="Georgia"/>
              </a:rPr>
              <a:t>Gain </a:t>
            </a:r>
            <a:r>
              <a:rPr cap="small" dirty="0">
                <a:solidFill>
                  <a:srgbClr val="575E61"/>
                </a:solidFill>
                <a:latin typeface="MTTMilano"/>
                <a:cs typeface="Georgia"/>
              </a:rPr>
              <a:t>e </a:t>
            </a:r>
            <a:r>
              <a:rPr cap="small" spc="-5" dirty="0">
                <a:solidFill>
                  <a:srgbClr val="575E61"/>
                </a:solidFill>
                <a:latin typeface="MTTMilano"/>
                <a:cs typeface="Georgia"/>
              </a:rPr>
              <a:t>Imposta </a:t>
            </a:r>
            <a:r>
              <a:rPr cap="small" spc="-20" dirty="0">
                <a:solidFill>
                  <a:srgbClr val="575E61"/>
                </a:solidFill>
                <a:latin typeface="MTTMilano"/>
                <a:cs typeface="Georgia"/>
              </a:rPr>
              <a:t>di </a:t>
            </a:r>
            <a:r>
              <a:rPr cap="small" spc="-25" dirty="0">
                <a:solidFill>
                  <a:srgbClr val="575E61"/>
                </a:solidFill>
                <a:latin typeface="MTTMilano"/>
                <a:cs typeface="Georgia"/>
              </a:rPr>
              <a:t>Bollo</a:t>
            </a:r>
            <a:r>
              <a:rPr lang="it-IT" cap="small" spc="-25" dirty="0">
                <a:solidFill>
                  <a:srgbClr val="575E61"/>
                </a:solidFill>
                <a:latin typeface="MTTMilano"/>
                <a:cs typeface="Georgia"/>
              </a:rPr>
              <a:t> - </a:t>
            </a:r>
            <a:r>
              <a:rPr cap="small" spc="-10" dirty="0" err="1">
                <a:solidFill>
                  <a:srgbClr val="575E61"/>
                </a:solidFill>
                <a:latin typeface="MTTMilano"/>
                <a:cs typeface="Georgia"/>
              </a:rPr>
              <a:t>Esenzione</a:t>
            </a:r>
            <a:r>
              <a:rPr cap="small" spc="-10" dirty="0">
                <a:solidFill>
                  <a:srgbClr val="575E61"/>
                </a:solidFill>
                <a:latin typeface="MTTMilano"/>
                <a:cs typeface="Georgia"/>
              </a:rPr>
              <a:t> imposta </a:t>
            </a:r>
            <a:r>
              <a:rPr cap="small" spc="-20" dirty="0">
                <a:solidFill>
                  <a:srgbClr val="575E61"/>
                </a:solidFill>
                <a:latin typeface="MTTMilano"/>
                <a:cs typeface="Georgia"/>
              </a:rPr>
              <a:t>di</a:t>
            </a:r>
            <a:r>
              <a:rPr cap="small" spc="155" dirty="0">
                <a:solidFill>
                  <a:srgbClr val="575E61"/>
                </a:solidFill>
                <a:latin typeface="MTTMilano"/>
                <a:cs typeface="Georgia"/>
              </a:rPr>
              <a:t> </a:t>
            </a:r>
            <a:r>
              <a:rPr cap="small" spc="-15" dirty="0">
                <a:solidFill>
                  <a:srgbClr val="575E61"/>
                </a:solidFill>
                <a:latin typeface="MTTMilano"/>
                <a:cs typeface="Georgia"/>
              </a:rPr>
              <a:t>successione.</a:t>
            </a:r>
            <a:endParaRPr cap="small" dirty="0">
              <a:latin typeface="MTTMilano"/>
              <a:cs typeface="Georgia"/>
            </a:endParaRPr>
          </a:p>
          <a:p>
            <a:pPr marL="358775" marR="86360" indent="-346075">
              <a:lnSpc>
                <a:spcPct val="100000"/>
              </a:lnSpc>
              <a:spcBef>
                <a:spcPts val="645"/>
              </a:spcBef>
              <a:buFont typeface="Wingdings"/>
              <a:buChar char=""/>
              <a:tabLst>
                <a:tab pos="358140" algn="l"/>
                <a:tab pos="358775" algn="l"/>
              </a:tabLst>
            </a:pPr>
            <a:r>
              <a:rPr b="1" cap="small" spc="-15" dirty="0">
                <a:solidFill>
                  <a:schemeClr val="accent1">
                    <a:lumMod val="75000"/>
                  </a:schemeClr>
                </a:solidFill>
                <a:latin typeface="MTTMilano"/>
                <a:cs typeface="Georgia"/>
              </a:rPr>
              <a:t>Protezione</a:t>
            </a:r>
            <a:r>
              <a:rPr cap="small" spc="-15" dirty="0">
                <a:solidFill>
                  <a:srgbClr val="575E61"/>
                </a:solidFill>
                <a:latin typeface="MTTMilano"/>
                <a:cs typeface="Georgia"/>
              </a:rPr>
              <a:t> del </a:t>
            </a:r>
            <a:r>
              <a:rPr cap="small" spc="-10" dirty="0">
                <a:solidFill>
                  <a:srgbClr val="575E61"/>
                </a:solidFill>
                <a:latin typeface="MTTMilano"/>
                <a:cs typeface="Georgia"/>
              </a:rPr>
              <a:t>patrimonio </a:t>
            </a:r>
            <a:r>
              <a:rPr cap="small" spc="-20" dirty="0">
                <a:solidFill>
                  <a:srgbClr val="575E61"/>
                </a:solidFill>
                <a:latin typeface="MTTMilano"/>
                <a:cs typeface="Georgia"/>
              </a:rPr>
              <a:t>da </a:t>
            </a:r>
            <a:r>
              <a:rPr cap="small" spc="-5" dirty="0">
                <a:solidFill>
                  <a:srgbClr val="575E61"/>
                </a:solidFill>
                <a:latin typeface="MTTMilano"/>
                <a:cs typeface="Georgia"/>
              </a:rPr>
              <a:t>aggressioni terze </a:t>
            </a:r>
            <a:r>
              <a:rPr cap="small" dirty="0">
                <a:solidFill>
                  <a:srgbClr val="575E61"/>
                </a:solidFill>
                <a:latin typeface="MTTMilano"/>
                <a:cs typeface="Georgia"/>
              </a:rPr>
              <a:t>– </a:t>
            </a:r>
            <a:r>
              <a:rPr cap="small" spc="-10" dirty="0" err="1">
                <a:solidFill>
                  <a:srgbClr val="575E61"/>
                </a:solidFill>
                <a:latin typeface="MTTMilano"/>
                <a:cs typeface="Georgia"/>
              </a:rPr>
              <a:t>impignorabilità</a:t>
            </a:r>
            <a:r>
              <a:rPr cap="small" spc="-10" dirty="0">
                <a:solidFill>
                  <a:srgbClr val="575E61"/>
                </a:solidFill>
                <a:latin typeface="MTTMilano"/>
                <a:cs typeface="Georgia"/>
              </a:rPr>
              <a:t>  </a:t>
            </a:r>
            <a:r>
              <a:rPr cap="small" dirty="0">
                <a:solidFill>
                  <a:srgbClr val="575E61"/>
                </a:solidFill>
                <a:latin typeface="MTTMilano"/>
                <a:cs typeface="Georgia"/>
              </a:rPr>
              <a:t>e</a:t>
            </a:r>
            <a:r>
              <a:rPr lang="it-IT" cap="small" dirty="0">
                <a:solidFill>
                  <a:srgbClr val="575E61"/>
                </a:solidFill>
                <a:latin typeface="MTTMilano"/>
                <a:cs typeface="Georgia"/>
              </a:rPr>
              <a:t> </a:t>
            </a:r>
            <a:r>
              <a:rPr cap="small" spc="-5" dirty="0" err="1">
                <a:solidFill>
                  <a:srgbClr val="575E61"/>
                </a:solidFill>
                <a:latin typeface="MTTMilano"/>
                <a:cs typeface="Georgia"/>
              </a:rPr>
              <a:t>insequestrabilità</a:t>
            </a:r>
            <a:endParaRPr cap="small" dirty="0">
              <a:latin typeface="MTTMilano"/>
              <a:cs typeface="Georgia"/>
            </a:endParaRPr>
          </a:p>
          <a:p>
            <a:pPr marL="358775" indent="-346075">
              <a:lnSpc>
                <a:spcPct val="100000"/>
              </a:lnSpc>
              <a:spcBef>
                <a:spcPts val="650"/>
              </a:spcBef>
              <a:buFont typeface="Wingdings"/>
              <a:buChar char=""/>
              <a:tabLst>
                <a:tab pos="358140" algn="l"/>
                <a:tab pos="358775" algn="l"/>
              </a:tabLst>
            </a:pPr>
            <a:r>
              <a:rPr b="1" cap="small" spc="-15" dirty="0" err="1">
                <a:solidFill>
                  <a:schemeClr val="accent1">
                    <a:lumMod val="75000"/>
                  </a:schemeClr>
                </a:solidFill>
                <a:latin typeface="MTTMilano"/>
                <a:cs typeface="Georgia"/>
              </a:rPr>
              <a:t>Diversificazione</a:t>
            </a:r>
            <a:r>
              <a:rPr cap="small" spc="-15" dirty="0">
                <a:solidFill>
                  <a:srgbClr val="575E61"/>
                </a:solidFill>
                <a:latin typeface="MTTMilano"/>
                <a:cs typeface="Georgia"/>
              </a:rPr>
              <a:t> </a:t>
            </a:r>
            <a:endParaRPr cap="small" dirty="0">
              <a:latin typeface="MTTMilano"/>
              <a:cs typeface="Georgia"/>
            </a:endParaRPr>
          </a:p>
        </p:txBody>
      </p:sp>
    </p:spTree>
    <p:extLst>
      <p:ext uri="{BB962C8B-B14F-4D97-AF65-F5344CB8AC3E}">
        <p14:creationId xmlns:p14="http://schemas.microsoft.com/office/powerpoint/2010/main" val="72896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920889"/>
            <a:ext cx="8305800" cy="936154"/>
          </a:xfrm>
          <a:prstGeom prst="rect">
            <a:avLst/>
          </a:prstGeom>
        </p:spPr>
        <p:txBody>
          <a:bodyPr vert="horz" wrap="square" lIns="0" tIns="12700" rIns="0" bIns="0" rtlCol="0">
            <a:spAutoFit/>
          </a:bodyPr>
          <a:lstStyle/>
          <a:p>
            <a:pPr marL="12700" algn="ctr">
              <a:lnSpc>
                <a:spcPct val="100000"/>
              </a:lnSpc>
              <a:spcBef>
                <a:spcPts val="100"/>
              </a:spcBef>
            </a:pPr>
            <a:r>
              <a:rPr lang="it-IT" sz="3000" dirty="0">
                <a:solidFill>
                  <a:schemeClr val="tx2"/>
                </a:solidFill>
                <a:effectLst>
                  <a:outerShdw blurRad="38100" dist="38100" dir="2700000" algn="tl">
                    <a:srgbClr val="000000">
                      <a:alpha val="43137"/>
                    </a:srgbClr>
                  </a:outerShdw>
                </a:effectLst>
                <a:latin typeface="MTTMilano"/>
              </a:rPr>
              <a:t>Le garanzie di legge per chi si avvale di una</a:t>
            </a:r>
            <a:br>
              <a:rPr lang="it-IT" sz="3000" dirty="0">
                <a:solidFill>
                  <a:schemeClr val="tx2"/>
                </a:solidFill>
                <a:effectLst>
                  <a:outerShdw blurRad="38100" dist="38100" dir="2700000" algn="tl">
                    <a:srgbClr val="000000">
                      <a:alpha val="43137"/>
                    </a:srgbClr>
                  </a:outerShdw>
                </a:effectLst>
                <a:latin typeface="MTTMilano"/>
              </a:rPr>
            </a:br>
            <a:r>
              <a:rPr lang="it-IT" sz="3000" dirty="0">
                <a:solidFill>
                  <a:schemeClr val="tx2"/>
                </a:solidFill>
                <a:effectLst>
                  <a:outerShdw blurRad="38100" dist="38100" dir="2700000" algn="tl">
                    <a:srgbClr val="000000">
                      <a:alpha val="43137"/>
                    </a:srgbClr>
                  </a:outerShdw>
                </a:effectLst>
                <a:latin typeface="MTTMilano"/>
              </a:rPr>
              <a:t>Società Fiduciaria</a:t>
            </a:r>
            <a:endParaRPr lang="it-IT" sz="300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12" name="Segnaposto contenuto 2">
            <a:extLst>
              <a:ext uri="{FF2B5EF4-FFF2-40B4-BE49-F238E27FC236}">
                <a16:creationId xmlns:a16="http://schemas.microsoft.com/office/drawing/2014/main" id="{72A79F9C-9646-4C79-BF1C-1C39B612ED60}"/>
              </a:ext>
            </a:extLst>
          </p:cNvPr>
          <p:cNvSpPr txBox="1">
            <a:spLocks/>
          </p:cNvSpPr>
          <p:nvPr/>
        </p:nvSpPr>
        <p:spPr>
          <a:xfrm>
            <a:off x="381000" y="2819400"/>
            <a:ext cx="4800600" cy="2743200"/>
          </a:xfrm>
          <a:prstGeom prst="rect">
            <a:avLst/>
          </a:prstGeom>
        </p:spPr>
        <p:txBody>
          <a:bodyPr wrap="square" lIns="0" tIns="0" rIns="0" bIns="0">
            <a:noAutofit/>
          </a:bodyPr>
          <a:lstStyle>
            <a:lvl1pPr marL="0">
              <a:defRPr sz="3000" b="0" i="0">
                <a:solidFill>
                  <a:srgbClr val="898989"/>
                </a:solidFill>
                <a:latin typeface="Carlito"/>
                <a:ea typeface="+mn-ea"/>
                <a:cs typeface="Carli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q"/>
            </a:pPr>
            <a:r>
              <a:rPr lang="it-IT" sz="2000" kern="0" cap="small" dirty="0">
                <a:solidFill>
                  <a:schemeClr val="tx1"/>
                </a:solidFill>
                <a:latin typeface="MTTMilano"/>
              </a:rPr>
              <a:t>Facoltà di </a:t>
            </a:r>
            <a:r>
              <a:rPr lang="it-IT" sz="2000" b="1" kern="0" cap="small" dirty="0">
                <a:solidFill>
                  <a:schemeClr val="tx2"/>
                </a:solidFill>
                <a:latin typeface="MTTMilano"/>
              </a:rPr>
              <a:t>revoca</a:t>
            </a:r>
            <a:r>
              <a:rPr lang="it-IT" sz="2000" kern="0" cap="small" dirty="0">
                <a:solidFill>
                  <a:schemeClr val="tx2"/>
                </a:solidFill>
                <a:latin typeface="MTTMilano"/>
              </a:rPr>
              <a:t> </a:t>
            </a:r>
            <a:r>
              <a:rPr lang="it-IT" sz="2000" kern="0" cap="small" dirty="0">
                <a:solidFill>
                  <a:schemeClr val="tx1"/>
                </a:solidFill>
                <a:latin typeface="MTTMilano"/>
              </a:rPr>
              <a:t>da parte del Fiduciante in qualsiasi momento</a:t>
            </a:r>
          </a:p>
          <a:p>
            <a:pPr marL="342900" indent="-342900">
              <a:buFont typeface="Wingdings" panose="05000000000000000000" pitchFamily="2" charset="2"/>
              <a:buChar char="q"/>
            </a:pPr>
            <a:r>
              <a:rPr lang="it-IT" sz="2000" b="1" kern="0" cap="small" dirty="0">
                <a:solidFill>
                  <a:schemeClr val="tx2"/>
                </a:solidFill>
                <a:latin typeface="MTTMilano"/>
              </a:rPr>
              <a:t>Divieto di cessione </a:t>
            </a:r>
            <a:r>
              <a:rPr lang="it-IT" sz="2000" kern="0" cap="small" dirty="0">
                <a:solidFill>
                  <a:schemeClr val="tx1"/>
                </a:solidFill>
                <a:latin typeface="MTTMilano"/>
              </a:rPr>
              <a:t>del contratto</a:t>
            </a:r>
          </a:p>
          <a:p>
            <a:pPr marL="342900" indent="-342900">
              <a:buFont typeface="Wingdings" panose="05000000000000000000" pitchFamily="2" charset="2"/>
              <a:buChar char="q"/>
            </a:pPr>
            <a:r>
              <a:rPr lang="it-IT" sz="2000" kern="0" cap="small" dirty="0">
                <a:solidFill>
                  <a:schemeClr val="tx1"/>
                </a:solidFill>
                <a:latin typeface="MTTMilano"/>
              </a:rPr>
              <a:t>Requisiti professionali e di </a:t>
            </a:r>
            <a:r>
              <a:rPr lang="it-IT" sz="2000" b="1" kern="0" cap="small" dirty="0">
                <a:solidFill>
                  <a:schemeClr val="tx2"/>
                </a:solidFill>
                <a:latin typeface="MTTMilano"/>
              </a:rPr>
              <a:t>onorabilità degli amministratori</a:t>
            </a:r>
          </a:p>
          <a:p>
            <a:pPr marL="342900" indent="-342900">
              <a:buFont typeface="Wingdings" panose="05000000000000000000" pitchFamily="2" charset="2"/>
              <a:buChar char="q"/>
            </a:pPr>
            <a:r>
              <a:rPr lang="it-IT" sz="2000" kern="0" cap="small" dirty="0">
                <a:solidFill>
                  <a:schemeClr val="tx1"/>
                </a:solidFill>
                <a:latin typeface="MTTMilano"/>
              </a:rPr>
              <a:t>I componenti del collegio sindacale devono essere iscritti al registro dei </a:t>
            </a:r>
            <a:r>
              <a:rPr lang="it-IT" sz="2000" b="1" kern="0" cap="small" dirty="0">
                <a:solidFill>
                  <a:schemeClr val="tx2"/>
                </a:solidFill>
                <a:latin typeface="MTTMilano"/>
              </a:rPr>
              <a:t>Revisori Contabili</a:t>
            </a:r>
            <a:endParaRPr lang="it-IT" sz="2000" kern="0" cap="small" dirty="0">
              <a:latin typeface="MTTMilano"/>
            </a:endParaRPr>
          </a:p>
        </p:txBody>
      </p:sp>
      <p:pic>
        <p:nvPicPr>
          <p:cNvPr id="3" name="Immagine 2">
            <a:extLst>
              <a:ext uri="{FF2B5EF4-FFF2-40B4-BE49-F238E27FC236}">
                <a16:creationId xmlns:a16="http://schemas.microsoft.com/office/drawing/2014/main" id="{EB4463A9-2191-4FA0-BD80-28FD9BC55F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91200" y="2133600"/>
            <a:ext cx="2971800" cy="4286250"/>
          </a:xfrm>
          <a:prstGeom prst="rect">
            <a:avLst/>
          </a:prstGeom>
        </p:spPr>
      </p:pic>
    </p:spTree>
    <p:extLst>
      <p:ext uri="{BB962C8B-B14F-4D97-AF65-F5344CB8AC3E}">
        <p14:creationId xmlns:p14="http://schemas.microsoft.com/office/powerpoint/2010/main" val="35133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Realizzazione di un P.I.R.</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76118" y="4572000"/>
            <a:ext cx="8229600" cy="2029409"/>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t-IT" kern="0" cap="small" dirty="0">
                <a:solidFill>
                  <a:sysClr val="windowText" lastClr="000000"/>
                </a:solidFill>
                <a:latin typeface="MTTMilano"/>
              </a:rPr>
              <a:t>Il </a:t>
            </a:r>
            <a:r>
              <a:rPr lang="it-IT" b="1" kern="0" cap="small" dirty="0">
                <a:solidFill>
                  <a:schemeClr val="tx2"/>
                </a:solidFill>
                <a:latin typeface="MTTMilano"/>
              </a:rPr>
              <a:t>PIR</a:t>
            </a:r>
            <a:r>
              <a:rPr lang="it-IT" kern="0" cap="small" dirty="0">
                <a:solidFill>
                  <a:sysClr val="windowText" lastClr="000000"/>
                </a:solidFill>
                <a:latin typeface="MTTMilano"/>
              </a:rPr>
              <a:t> (</a:t>
            </a:r>
            <a:r>
              <a:rPr lang="it-IT" b="1" kern="0" cap="small" dirty="0">
                <a:solidFill>
                  <a:schemeClr val="tx2"/>
                </a:solidFill>
                <a:latin typeface="MTTMilano"/>
              </a:rPr>
              <a:t>piano di risparmio a lungo termine</a:t>
            </a:r>
            <a:r>
              <a:rPr lang="it-IT" kern="0" cap="small" dirty="0">
                <a:solidFill>
                  <a:sysClr val="windowText" lastClr="000000"/>
                </a:solidFill>
                <a:latin typeface="MTTMilano"/>
              </a:rPr>
              <a:t>) è un “contenitore” fiscale a cui destinare il risparmio, entro determinati limiti di entità massima (plafond), idoneo ad accogliere talune “attività finanziarie” (investimenti qualificati), per un determinato periodo di tempo minimo (holding </a:t>
            </a:r>
            <a:r>
              <a:rPr lang="it-IT" kern="0" cap="small" dirty="0" err="1">
                <a:solidFill>
                  <a:sysClr val="windowText" lastClr="000000"/>
                </a:solidFill>
                <a:latin typeface="MTTMilano"/>
              </a:rPr>
              <a:t>period</a:t>
            </a:r>
            <a:r>
              <a:rPr lang="it-IT" kern="0" cap="small" dirty="0">
                <a:solidFill>
                  <a:sysClr val="windowText" lastClr="000000"/>
                </a:solidFill>
                <a:latin typeface="MTTMilano"/>
              </a:rPr>
              <a:t>), seguendo criteri stabiliti per legge (vincoli di composizione degli investimenti, limiti di concentrazione, nonché di “liquidità”), nell’ottica di garantire un adeguato bilanciamento tra gli obiettivi di politica economica e quelli di tutela del risparmiatore.</a:t>
            </a:r>
          </a:p>
        </p:txBody>
      </p:sp>
      <p:sp>
        <p:nvSpPr>
          <p:cNvPr id="4" name="CasellaDiTesto 3">
            <a:extLst>
              <a:ext uri="{FF2B5EF4-FFF2-40B4-BE49-F238E27FC236}">
                <a16:creationId xmlns:a16="http://schemas.microsoft.com/office/drawing/2014/main" id="{4A09F31B-B9B3-447F-A6B7-5E306A10AFFF}"/>
              </a:ext>
            </a:extLst>
          </p:cNvPr>
          <p:cNvSpPr txBox="1"/>
          <p:nvPr/>
        </p:nvSpPr>
        <p:spPr>
          <a:xfrm>
            <a:off x="3038912" y="3810000"/>
            <a:ext cx="3066173" cy="493127"/>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lang="it-IT" cap="small" dirty="0">
                <a:latin typeface="MTTMilano"/>
              </a:rPr>
              <a:t>Realizzazione di un </a:t>
            </a:r>
            <a:r>
              <a:rPr lang="it-IT" b="1" cap="small" dirty="0">
                <a:solidFill>
                  <a:schemeClr val="tx2"/>
                </a:solidFill>
                <a:latin typeface="MTTMilano"/>
              </a:rPr>
              <a:t>P.I.R.</a:t>
            </a:r>
          </a:p>
        </p:txBody>
      </p:sp>
      <p:sp>
        <p:nvSpPr>
          <p:cNvPr id="5" name="CasellaDiTesto 4">
            <a:extLst>
              <a:ext uri="{FF2B5EF4-FFF2-40B4-BE49-F238E27FC236}">
                <a16:creationId xmlns:a16="http://schemas.microsoft.com/office/drawing/2014/main" id="{4BAAD4F7-81B2-4BA1-8533-3F03EB7452F8}"/>
              </a:ext>
            </a:extLst>
          </p:cNvPr>
          <p:cNvSpPr txBox="1"/>
          <p:nvPr/>
        </p:nvSpPr>
        <p:spPr>
          <a:xfrm>
            <a:off x="3038913" y="2362200"/>
            <a:ext cx="3066173" cy="399161"/>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b="1" dirty="0">
                <a:solidFill>
                  <a:schemeClr val="tx2"/>
                </a:solidFill>
                <a:effectLst>
                  <a:outerShdw blurRad="38100" dist="38100" dir="2700000" algn="tl">
                    <a:srgbClr val="000000">
                      <a:alpha val="43137"/>
                    </a:srgbClr>
                  </a:outerShdw>
                </a:effectLst>
                <a:latin typeface="MTTMilano"/>
              </a:rPr>
              <a:t>PERSONA FISICA</a:t>
            </a:r>
            <a:endParaRPr lang="it-IT" sz="1800" dirty="0">
              <a:effectLst>
                <a:outerShdw blurRad="38100" dist="38100" dir="2700000" algn="tl">
                  <a:srgbClr val="000000">
                    <a:alpha val="43137"/>
                  </a:srgbClr>
                </a:outerShdw>
              </a:effectLst>
              <a:latin typeface="MTTMilano"/>
            </a:endParaRPr>
          </a:p>
        </p:txBody>
      </p:sp>
      <p:cxnSp>
        <p:nvCxnSpPr>
          <p:cNvPr id="8" name="Connettore 2 7">
            <a:extLst>
              <a:ext uri="{FF2B5EF4-FFF2-40B4-BE49-F238E27FC236}">
                <a16:creationId xmlns:a16="http://schemas.microsoft.com/office/drawing/2014/main" id="{4C0C87A0-263C-413D-AC33-8C012597AFFF}"/>
              </a:ext>
            </a:extLst>
          </p:cNvPr>
          <p:cNvCxnSpPr>
            <a:cxnSpLocks/>
          </p:cNvCxnSpPr>
          <p:nvPr/>
        </p:nvCxnSpPr>
        <p:spPr>
          <a:xfrm>
            <a:off x="4610100" y="2971800"/>
            <a:ext cx="0" cy="685800"/>
          </a:xfrm>
          <a:prstGeom prst="straightConnector1">
            <a:avLst/>
          </a:prstGeom>
          <a:ln w="76200">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881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Realizzazione di un P.I.R.</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76118" y="3886200"/>
            <a:ext cx="8229600" cy="2667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t-IT" kern="0" cap="small" dirty="0">
                <a:solidFill>
                  <a:sysClr val="windowText" lastClr="000000"/>
                </a:solidFill>
                <a:latin typeface="MTTMilano"/>
              </a:rPr>
              <a:t>In caso di amministrazione fiduciaria, con o senza intestazione dei titoli la costituzione del piano può essere effettuata:</a:t>
            </a:r>
          </a:p>
          <a:p>
            <a:pPr marL="342900" indent="-342900" algn="just">
              <a:buFont typeface="+mj-lt"/>
              <a:buAutoNum type="arabicPeriod"/>
            </a:pPr>
            <a:r>
              <a:rPr lang="it-IT" b="1" kern="0" cap="small" dirty="0">
                <a:solidFill>
                  <a:schemeClr val="tx2"/>
                </a:solidFill>
                <a:latin typeface="MTTMilano"/>
              </a:rPr>
              <a:t>presso la società fiduciaria </a:t>
            </a:r>
            <a:r>
              <a:rPr lang="it-IT" kern="0" cap="small" dirty="0">
                <a:solidFill>
                  <a:sysClr val="windowText" lastClr="000000"/>
                </a:solidFill>
                <a:latin typeface="MTTMilano"/>
              </a:rPr>
              <a:t>che sarà responsabile della gestione fiscale del piano</a:t>
            </a:r>
          </a:p>
          <a:p>
            <a:pPr marL="342900" indent="-342900" algn="just">
              <a:buFont typeface="+mj-lt"/>
              <a:buAutoNum type="arabicPeriod"/>
            </a:pPr>
            <a:r>
              <a:rPr lang="it-IT" b="1" kern="0" cap="small" dirty="0">
                <a:solidFill>
                  <a:schemeClr val="tx2"/>
                </a:solidFill>
                <a:latin typeface="MTTMilano"/>
              </a:rPr>
              <a:t>presso altro intermediario</a:t>
            </a:r>
            <a:r>
              <a:rPr lang="it-IT" kern="0" cap="small" dirty="0">
                <a:solidFill>
                  <a:sysClr val="windowText" lastClr="000000"/>
                </a:solidFill>
                <a:latin typeface="MTTMilano"/>
              </a:rPr>
              <a:t>, diverso dalla società fiduciaria alla quale viene conferito mandato fiduciario all’intestazione del PIR, il quale si occuperà della relativa gestione fiscale mentre la fiduciaria adempie agli obblighi di comunicazione. In tal caso la fiduciaria dichiara, sotto la propria responsabilità, che il fiduciante per conto del quale è effettuato l’investimento possiede tutti i requisiti per usufruire del regime PIR e che tutte le condizioni sono rispettate.</a:t>
            </a:r>
          </a:p>
        </p:txBody>
      </p:sp>
      <p:sp>
        <p:nvSpPr>
          <p:cNvPr id="10" name="CasellaDiTesto 9">
            <a:extLst>
              <a:ext uri="{FF2B5EF4-FFF2-40B4-BE49-F238E27FC236}">
                <a16:creationId xmlns:a16="http://schemas.microsoft.com/office/drawing/2014/main" id="{EDA2C000-8BC6-420E-8DDD-48EEBEAC8DDB}"/>
              </a:ext>
            </a:extLst>
          </p:cNvPr>
          <p:cNvSpPr txBox="1"/>
          <p:nvPr/>
        </p:nvSpPr>
        <p:spPr>
          <a:xfrm>
            <a:off x="533400" y="2287250"/>
            <a:ext cx="8077200" cy="144655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it-IT" sz="800" kern="0" cap="small" dirty="0">
              <a:solidFill>
                <a:sysClr val="windowText" lastClr="000000"/>
              </a:solidFill>
              <a:latin typeface="MTTMilano"/>
            </a:endParaRPr>
          </a:p>
          <a:p>
            <a:pPr algn="ctr"/>
            <a:r>
              <a:rPr lang="it-IT" kern="0" cap="small" dirty="0">
                <a:solidFill>
                  <a:sysClr val="windowText" lastClr="000000"/>
                </a:solidFill>
                <a:latin typeface="MTTMilano"/>
              </a:rPr>
              <a:t>L’investitore può costituire un </a:t>
            </a:r>
            <a:r>
              <a:rPr lang="it-IT" b="1" kern="0" cap="small" dirty="0">
                <a:solidFill>
                  <a:schemeClr val="tx2"/>
                </a:solidFill>
                <a:latin typeface="MTTMilano"/>
              </a:rPr>
              <a:t>PIR</a:t>
            </a:r>
            <a:r>
              <a:rPr lang="it-IT" kern="0" cap="small" dirty="0">
                <a:solidFill>
                  <a:sysClr val="windowText" lastClr="000000"/>
                </a:solidFill>
                <a:latin typeface="MTTMilano"/>
              </a:rPr>
              <a:t> anche mediante un </a:t>
            </a:r>
            <a:r>
              <a:rPr lang="it-IT" b="1" kern="0" cap="small" dirty="0">
                <a:solidFill>
                  <a:schemeClr val="tx2"/>
                </a:solidFill>
                <a:latin typeface="MTTMilano"/>
              </a:rPr>
              <a:t>rapporto di amministrazione fiduciaria</a:t>
            </a:r>
            <a:r>
              <a:rPr lang="it-IT" kern="0" cap="small" dirty="0">
                <a:solidFill>
                  <a:sysClr val="windowText" lastClr="000000"/>
                </a:solidFill>
                <a:latin typeface="MTTMilano"/>
              </a:rPr>
              <a:t>, con o senza intestazione, delle attività finanziarie conferite che possono essere depositate anche presso intermediari non residenti, esercitando l’opzione per l’applicazione del risparmio amministrato</a:t>
            </a:r>
          </a:p>
          <a:p>
            <a:pPr algn="ctr"/>
            <a:endParaRPr lang="it-IT" sz="800" kern="0" cap="small" dirty="0">
              <a:solidFill>
                <a:sysClr val="windowText" lastClr="000000"/>
              </a:solidFill>
              <a:latin typeface="MTTMilano"/>
            </a:endParaRPr>
          </a:p>
        </p:txBody>
      </p:sp>
    </p:spTree>
    <p:extLst>
      <p:ext uri="{BB962C8B-B14F-4D97-AF65-F5344CB8AC3E}">
        <p14:creationId xmlns:p14="http://schemas.microsoft.com/office/powerpoint/2010/main" val="60642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Realizzazione di un P.I.R.</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76118" y="2362200"/>
            <a:ext cx="4248282" cy="3810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t-IT" kern="0" cap="small" dirty="0">
                <a:solidFill>
                  <a:sysClr val="windowText" lastClr="000000"/>
                </a:solidFill>
                <a:latin typeface="MTTMilano"/>
              </a:rPr>
              <a:t>Nella ipotesi in cui uno strumento finanziario facente parte del PIR, detenuto nell’ambito di un rapporto di custodia o amministrazione, anche fiduciaria, o tramite un contratto di gestione di portafoglio, con opzione per l’amministrato, viene trasferito ad un altro rapporto di deposito amministrato intestato al medesimo contribuente, non si verifica un’ipotesi realizzativa da assoggettare a tassazione in quanto il trasferimento avviene a favore del medesimo intestatario del rapporto di provenienza.</a:t>
            </a:r>
          </a:p>
        </p:txBody>
      </p:sp>
      <p:pic>
        <p:nvPicPr>
          <p:cNvPr id="5" name="Immagine 4">
            <a:extLst>
              <a:ext uri="{FF2B5EF4-FFF2-40B4-BE49-F238E27FC236}">
                <a16:creationId xmlns:a16="http://schemas.microsoft.com/office/drawing/2014/main" id="{D3E4F302-08FD-4EC7-8A14-D33D5945B80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2895600"/>
            <a:ext cx="3527832" cy="2533761"/>
          </a:xfrm>
          <a:prstGeom prst="rect">
            <a:avLst/>
          </a:prstGeom>
        </p:spPr>
      </p:pic>
    </p:spTree>
    <p:extLst>
      <p:ext uri="{BB962C8B-B14F-4D97-AF65-F5344CB8AC3E}">
        <p14:creationId xmlns:p14="http://schemas.microsoft.com/office/powerpoint/2010/main" val="357341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362659A6-B6F7-48DA-8768-F22CE49EEE7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Concierge per Criptovalute 1/2</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CasellaDiTesto 7">
            <a:extLst>
              <a:ext uri="{FF2B5EF4-FFF2-40B4-BE49-F238E27FC236}">
                <a16:creationId xmlns:a16="http://schemas.microsoft.com/office/drawing/2014/main" id="{CC43E2B8-1E36-48A8-BF63-DFAD8D39A6F1}"/>
              </a:ext>
            </a:extLst>
          </p:cNvPr>
          <p:cNvSpPr txBox="1">
            <a:spLocks noChangeArrowheads="1"/>
          </p:cNvSpPr>
          <p:nvPr/>
        </p:nvSpPr>
        <p:spPr bwMode="auto">
          <a:xfrm>
            <a:off x="688804" y="2438400"/>
            <a:ext cx="3197395" cy="369332"/>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it-IT" b="1" cap="small" dirty="0">
                <a:solidFill>
                  <a:schemeClr val="tx2"/>
                </a:solidFill>
                <a:effectLst>
                  <a:outerShdw blurRad="38100" dist="38100" dir="2700000" algn="tl">
                    <a:srgbClr val="000000">
                      <a:alpha val="43137"/>
                    </a:srgbClr>
                  </a:outerShdw>
                </a:effectLst>
                <a:latin typeface="MTTMilano"/>
              </a:rPr>
              <a:t>Persona fisica</a:t>
            </a:r>
          </a:p>
        </p:txBody>
      </p:sp>
      <p:sp>
        <p:nvSpPr>
          <p:cNvPr id="4" name="CasellaDiTesto 9">
            <a:extLst>
              <a:ext uri="{FF2B5EF4-FFF2-40B4-BE49-F238E27FC236}">
                <a16:creationId xmlns:a16="http://schemas.microsoft.com/office/drawing/2014/main" id="{BC5A269C-D775-4FA7-88CE-52171D85C53F}"/>
              </a:ext>
            </a:extLst>
          </p:cNvPr>
          <p:cNvSpPr txBox="1">
            <a:spLocks noChangeArrowheads="1"/>
          </p:cNvSpPr>
          <p:nvPr/>
        </p:nvSpPr>
        <p:spPr bwMode="auto">
          <a:xfrm>
            <a:off x="685800" y="3657600"/>
            <a:ext cx="3200399" cy="61555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it-IT" sz="800" b="1" cap="small" dirty="0">
              <a:solidFill>
                <a:schemeClr val="tx2"/>
              </a:solidFill>
              <a:effectLst>
                <a:outerShdw blurRad="38100" dist="38100" dir="2700000" algn="tl">
                  <a:srgbClr val="000000">
                    <a:alpha val="43137"/>
                  </a:srgbClr>
                </a:outerShdw>
              </a:effectLst>
              <a:latin typeface="MTTMilano"/>
            </a:endParaRPr>
          </a:p>
          <a:p>
            <a:pPr algn="ctr"/>
            <a:r>
              <a:rPr lang="it-IT" b="1" cap="small" dirty="0">
                <a:solidFill>
                  <a:schemeClr val="tx2"/>
                </a:solidFill>
                <a:effectLst>
                  <a:outerShdw blurRad="38100" dist="38100" dir="2700000" algn="tl">
                    <a:srgbClr val="000000">
                      <a:alpha val="43137"/>
                    </a:srgbClr>
                  </a:outerShdw>
                </a:effectLst>
                <a:latin typeface="MTTMilano"/>
              </a:rPr>
              <a:t>Criptovaluta</a:t>
            </a:r>
          </a:p>
          <a:p>
            <a:pPr algn="ctr"/>
            <a:endParaRPr lang="it-IT" sz="800" b="1" cap="small" dirty="0">
              <a:solidFill>
                <a:schemeClr val="tx2"/>
              </a:solidFill>
              <a:effectLst>
                <a:outerShdw blurRad="38100" dist="38100" dir="2700000" algn="tl">
                  <a:srgbClr val="000000">
                    <a:alpha val="43137"/>
                  </a:srgbClr>
                </a:outerShdw>
              </a:effectLst>
              <a:latin typeface="MTTMilano"/>
            </a:endParaRPr>
          </a:p>
        </p:txBody>
      </p:sp>
      <p:sp>
        <p:nvSpPr>
          <p:cNvPr id="5" name="CasellaDiTesto 4">
            <a:extLst>
              <a:ext uri="{FF2B5EF4-FFF2-40B4-BE49-F238E27FC236}">
                <a16:creationId xmlns:a16="http://schemas.microsoft.com/office/drawing/2014/main" id="{07DCBFF6-2C03-409C-B789-4A65C6738725}"/>
              </a:ext>
            </a:extLst>
          </p:cNvPr>
          <p:cNvSpPr txBox="1"/>
          <p:nvPr/>
        </p:nvSpPr>
        <p:spPr>
          <a:xfrm>
            <a:off x="609600" y="5034915"/>
            <a:ext cx="7696200" cy="1231106"/>
          </a:xfrm>
          <a:prstGeom prst="rect">
            <a:avLst/>
          </a:prstGeom>
          <a:noFill/>
        </p:spPr>
        <p:txBody>
          <a:bodyPr wrap="square">
            <a:spAutoFit/>
          </a:bodyPr>
          <a:lstStyle/>
          <a:p>
            <a:pPr algn="just">
              <a:defRPr/>
            </a:pPr>
            <a:r>
              <a:rPr lang="it-IT" b="1" cap="small" dirty="0">
                <a:solidFill>
                  <a:schemeClr val="tx2"/>
                </a:solidFill>
                <a:latin typeface="MTTMilano"/>
              </a:rPr>
              <a:t>Profili di criticità</a:t>
            </a:r>
            <a:r>
              <a:rPr lang="it-IT" cap="small" dirty="0">
                <a:solidFill>
                  <a:schemeClr val="tx1">
                    <a:lumMod val="85000"/>
                    <a:lumOff val="15000"/>
                  </a:schemeClr>
                </a:solidFill>
                <a:latin typeface="MTTMilano"/>
              </a:rPr>
              <a:t>:</a:t>
            </a:r>
          </a:p>
          <a:p>
            <a:pPr>
              <a:defRPr/>
            </a:pPr>
            <a:endParaRPr lang="it-IT" sz="800" cap="small" dirty="0">
              <a:solidFill>
                <a:schemeClr val="tx1">
                  <a:lumMod val="85000"/>
                  <a:lumOff val="15000"/>
                </a:schemeClr>
              </a:solidFill>
              <a:latin typeface="MTTMilano"/>
            </a:endParaRPr>
          </a:p>
          <a:p>
            <a:pPr algn="just">
              <a:spcAft>
                <a:spcPts val="600"/>
              </a:spcAft>
              <a:tabLst>
                <a:tab pos="272654" algn="l"/>
              </a:tabLst>
              <a:defRPr/>
            </a:pPr>
            <a:r>
              <a:rPr lang="it-IT" sz="1600" cap="small" dirty="0">
                <a:latin typeface="MTTMilano"/>
              </a:rPr>
              <a:t>I redditi diversi provenienti dal trading di criptovalute, al pari delle valute estere, sono soggetti all’</a:t>
            </a:r>
            <a:r>
              <a:rPr lang="it-IT" sz="1600" b="1" cap="small" dirty="0">
                <a:solidFill>
                  <a:schemeClr val="accent1">
                    <a:lumMod val="75000"/>
                  </a:schemeClr>
                </a:solidFill>
                <a:latin typeface="MTTMilano"/>
              </a:rPr>
              <a:t>imposta sostitutiva sui capital gains </a:t>
            </a:r>
            <a:r>
              <a:rPr lang="it-IT" sz="1600" cap="small" dirty="0">
                <a:latin typeface="MTTMilano"/>
              </a:rPr>
              <a:t>in sede di dichiarazione dei redditi (compilazione quadro RW) </a:t>
            </a:r>
            <a:endParaRPr lang="en-US" sz="1600" cap="small" dirty="0">
              <a:latin typeface="MTTMilano"/>
            </a:endParaRPr>
          </a:p>
        </p:txBody>
      </p:sp>
      <p:cxnSp>
        <p:nvCxnSpPr>
          <p:cNvPr id="12" name="Connettore 2 11">
            <a:extLst>
              <a:ext uri="{FF2B5EF4-FFF2-40B4-BE49-F238E27FC236}">
                <a16:creationId xmlns:a16="http://schemas.microsoft.com/office/drawing/2014/main" id="{F16C3EB0-2FCE-45DD-8721-B65A21894326}"/>
              </a:ext>
            </a:extLst>
          </p:cNvPr>
          <p:cNvCxnSpPr>
            <a:cxnSpLocks/>
          </p:cNvCxnSpPr>
          <p:nvPr/>
        </p:nvCxnSpPr>
        <p:spPr>
          <a:xfrm>
            <a:off x="2290512" y="2895600"/>
            <a:ext cx="0" cy="668837"/>
          </a:xfrm>
          <a:prstGeom prst="straightConnector1">
            <a:avLst/>
          </a:prstGeom>
          <a:ln w="76200">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18" name="CasellaDiTesto 17">
            <a:extLst>
              <a:ext uri="{FF2B5EF4-FFF2-40B4-BE49-F238E27FC236}">
                <a16:creationId xmlns:a16="http://schemas.microsoft.com/office/drawing/2014/main" id="{0F68FE3F-F78E-4DCA-9D10-A6AFD2C55001}"/>
              </a:ext>
            </a:extLst>
          </p:cNvPr>
          <p:cNvSpPr txBox="1"/>
          <p:nvPr/>
        </p:nvSpPr>
        <p:spPr>
          <a:xfrm>
            <a:off x="990600" y="4507468"/>
            <a:ext cx="7086600" cy="369332"/>
          </a:xfrm>
          <a:prstGeom prst="rect">
            <a:avLst/>
          </a:prstGeom>
          <a:noFill/>
        </p:spPr>
        <p:txBody>
          <a:bodyPr wrap="square">
            <a:spAutoFit/>
          </a:bodyPr>
          <a:lstStyle/>
          <a:p>
            <a:pPr algn="ctr">
              <a:defRPr/>
            </a:pPr>
            <a:r>
              <a:rPr lang="it-IT" sz="1800" cap="small" dirty="0">
                <a:solidFill>
                  <a:schemeClr val="tx1">
                    <a:lumMod val="85000"/>
                    <a:lumOff val="15000"/>
                  </a:schemeClr>
                </a:solidFill>
                <a:latin typeface="MTTMilano"/>
              </a:rPr>
              <a:t>La persona fisica investe direttamente in Criptovaluta</a:t>
            </a:r>
          </a:p>
        </p:txBody>
      </p:sp>
      <p:pic>
        <p:nvPicPr>
          <p:cNvPr id="20" name="Immagine 19" descr="Immagine che contiene utensiledimetallo, ingranaggio&#10;&#10;Descrizione generata automaticamente">
            <a:extLst>
              <a:ext uri="{FF2B5EF4-FFF2-40B4-BE49-F238E27FC236}">
                <a16:creationId xmlns:a16="http://schemas.microsoft.com/office/drawing/2014/main" id="{49A02B43-E747-48E0-BB39-8F3E04BA0F6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2700" y="2487641"/>
            <a:ext cx="2819361" cy="1759827"/>
          </a:xfrm>
          <a:prstGeom prst="rect">
            <a:avLst/>
          </a:prstGeom>
        </p:spPr>
      </p:pic>
    </p:spTree>
    <p:extLst>
      <p:ext uri="{BB962C8B-B14F-4D97-AF65-F5344CB8AC3E}">
        <p14:creationId xmlns:p14="http://schemas.microsoft.com/office/powerpoint/2010/main" val="185976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362659A6-B6F7-48DA-8768-F22CE49EEE7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Concierge per Criptovalute 2/2</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CasellaDiTesto 7">
            <a:extLst>
              <a:ext uri="{FF2B5EF4-FFF2-40B4-BE49-F238E27FC236}">
                <a16:creationId xmlns:a16="http://schemas.microsoft.com/office/drawing/2014/main" id="{CC43E2B8-1E36-48A8-BF63-DFAD8D39A6F1}"/>
              </a:ext>
            </a:extLst>
          </p:cNvPr>
          <p:cNvSpPr txBox="1">
            <a:spLocks noChangeArrowheads="1"/>
          </p:cNvSpPr>
          <p:nvPr/>
        </p:nvSpPr>
        <p:spPr bwMode="auto">
          <a:xfrm>
            <a:off x="533400" y="2412622"/>
            <a:ext cx="3254354" cy="369332"/>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it-IT" b="1" cap="small" dirty="0">
                <a:solidFill>
                  <a:schemeClr val="tx2"/>
                </a:solidFill>
                <a:effectLst>
                  <a:outerShdw blurRad="38100" dist="38100" dir="2700000" algn="tl">
                    <a:srgbClr val="000000">
                      <a:alpha val="43137"/>
                    </a:srgbClr>
                  </a:outerShdw>
                </a:effectLst>
                <a:latin typeface="MTTMilano"/>
              </a:rPr>
              <a:t>Persona fisica</a:t>
            </a:r>
          </a:p>
        </p:txBody>
      </p:sp>
      <p:sp>
        <p:nvSpPr>
          <p:cNvPr id="4" name="CasellaDiTesto 9">
            <a:extLst>
              <a:ext uri="{FF2B5EF4-FFF2-40B4-BE49-F238E27FC236}">
                <a16:creationId xmlns:a16="http://schemas.microsoft.com/office/drawing/2014/main" id="{BC5A269C-D775-4FA7-88CE-52171D85C53F}"/>
              </a:ext>
            </a:extLst>
          </p:cNvPr>
          <p:cNvSpPr txBox="1">
            <a:spLocks noChangeArrowheads="1"/>
          </p:cNvSpPr>
          <p:nvPr/>
        </p:nvSpPr>
        <p:spPr bwMode="auto">
          <a:xfrm>
            <a:off x="5410201" y="2286000"/>
            <a:ext cx="3200399" cy="61555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it-IT" sz="800" b="1" cap="small" dirty="0">
              <a:solidFill>
                <a:schemeClr val="tx2"/>
              </a:solidFill>
              <a:effectLst>
                <a:outerShdw blurRad="38100" dist="38100" dir="2700000" algn="tl">
                  <a:srgbClr val="000000">
                    <a:alpha val="43137"/>
                  </a:srgbClr>
                </a:outerShdw>
              </a:effectLst>
              <a:latin typeface="MTTMilano"/>
            </a:endParaRPr>
          </a:p>
          <a:p>
            <a:pPr algn="ctr"/>
            <a:r>
              <a:rPr lang="it-IT" b="1" cap="small" dirty="0">
                <a:solidFill>
                  <a:schemeClr val="tx2"/>
                </a:solidFill>
                <a:effectLst>
                  <a:outerShdw blurRad="38100" dist="38100" dir="2700000" algn="tl">
                    <a:srgbClr val="000000">
                      <a:alpha val="43137"/>
                    </a:srgbClr>
                  </a:outerShdw>
                </a:effectLst>
                <a:latin typeface="MTTMilano"/>
              </a:rPr>
              <a:t>Criptovaluta</a:t>
            </a:r>
          </a:p>
          <a:p>
            <a:pPr algn="ctr"/>
            <a:endParaRPr lang="it-IT" sz="800" b="1" cap="small" dirty="0">
              <a:solidFill>
                <a:schemeClr val="tx2"/>
              </a:solidFill>
              <a:effectLst>
                <a:outerShdw blurRad="38100" dist="38100" dir="2700000" algn="tl">
                  <a:srgbClr val="000000">
                    <a:alpha val="43137"/>
                  </a:srgbClr>
                </a:outerShdw>
              </a:effectLst>
              <a:latin typeface="MTTMilano"/>
            </a:endParaRPr>
          </a:p>
        </p:txBody>
      </p:sp>
      <p:sp>
        <p:nvSpPr>
          <p:cNvPr id="5" name="CasellaDiTesto 4">
            <a:extLst>
              <a:ext uri="{FF2B5EF4-FFF2-40B4-BE49-F238E27FC236}">
                <a16:creationId xmlns:a16="http://schemas.microsoft.com/office/drawing/2014/main" id="{07DCBFF6-2C03-409C-B789-4A65C6738725}"/>
              </a:ext>
            </a:extLst>
          </p:cNvPr>
          <p:cNvSpPr txBox="1"/>
          <p:nvPr/>
        </p:nvSpPr>
        <p:spPr>
          <a:xfrm>
            <a:off x="533400" y="4115039"/>
            <a:ext cx="8077200" cy="2492990"/>
          </a:xfrm>
          <a:prstGeom prst="rect">
            <a:avLst/>
          </a:prstGeom>
          <a:noFill/>
        </p:spPr>
        <p:txBody>
          <a:bodyPr wrap="square">
            <a:spAutoFit/>
          </a:bodyPr>
          <a:lstStyle/>
          <a:p>
            <a:pPr algn="just">
              <a:defRPr/>
            </a:pPr>
            <a:r>
              <a:rPr lang="it-IT" b="1" cap="small" dirty="0">
                <a:solidFill>
                  <a:schemeClr val="tx2"/>
                </a:solidFill>
                <a:latin typeface="MTTMilano"/>
              </a:rPr>
              <a:t>Soluzione</a:t>
            </a:r>
            <a:r>
              <a:rPr lang="it-IT" cap="small" dirty="0">
                <a:solidFill>
                  <a:schemeClr val="tx1">
                    <a:lumMod val="85000"/>
                    <a:lumOff val="15000"/>
                  </a:schemeClr>
                </a:solidFill>
                <a:latin typeface="MTTMilano"/>
              </a:rPr>
              <a:t>:</a:t>
            </a:r>
            <a:endParaRPr lang="it-IT" sz="800" cap="small" dirty="0">
              <a:solidFill>
                <a:schemeClr val="tx1">
                  <a:lumMod val="85000"/>
                  <a:lumOff val="15000"/>
                </a:schemeClr>
              </a:solidFill>
              <a:latin typeface="MTTMilano"/>
            </a:endParaRPr>
          </a:p>
          <a:p>
            <a:pPr algn="just">
              <a:spcAft>
                <a:spcPts val="600"/>
              </a:spcAft>
              <a:tabLst>
                <a:tab pos="272654" algn="l"/>
              </a:tabLst>
              <a:defRPr/>
            </a:pPr>
            <a:r>
              <a:rPr lang="it-IT" sz="1600" cap="small" dirty="0">
                <a:latin typeface="MTTMilano"/>
              </a:rPr>
              <a:t>Attraverso la sottoscrizione di un mandato fiduciario senza intestazione la Fiduciaria può fornire servizi di Concierge (</a:t>
            </a:r>
            <a:r>
              <a:rPr lang="it-IT" sz="1600" b="1" cap="small" dirty="0">
                <a:solidFill>
                  <a:schemeClr val="accent1">
                    <a:lumMod val="75000"/>
                  </a:schemeClr>
                </a:solidFill>
                <a:latin typeface="MTTMilano"/>
              </a:rPr>
              <a:t>Tax </a:t>
            </a:r>
            <a:r>
              <a:rPr lang="it-IT" sz="1600" b="1" cap="small" dirty="0" err="1">
                <a:solidFill>
                  <a:schemeClr val="accent1">
                    <a:lumMod val="75000"/>
                  </a:schemeClr>
                </a:solidFill>
                <a:latin typeface="MTTMilano"/>
              </a:rPr>
              <a:t>Advisory</a:t>
            </a:r>
            <a:r>
              <a:rPr lang="it-IT" sz="1600" b="1" cap="small" dirty="0">
                <a:solidFill>
                  <a:schemeClr val="accent1">
                    <a:lumMod val="75000"/>
                  </a:schemeClr>
                </a:solidFill>
                <a:latin typeface="MTTMilano"/>
              </a:rPr>
              <a:t>, Acquisto/Vendita</a:t>
            </a:r>
            <a:r>
              <a:rPr lang="it-IT" sz="1600" cap="small" dirty="0">
                <a:latin typeface="MTTMilano"/>
              </a:rPr>
              <a:t> in selezionati </a:t>
            </a:r>
            <a:r>
              <a:rPr lang="it-IT" sz="1600" cap="small" dirty="0" err="1">
                <a:latin typeface="MTTMilano"/>
              </a:rPr>
              <a:t>exchanges</a:t>
            </a:r>
            <a:r>
              <a:rPr lang="it-IT" sz="1600" cap="small" dirty="0">
                <a:latin typeface="MTTMilano"/>
              </a:rPr>
              <a:t>). In tal caso il fiduciante può:</a:t>
            </a:r>
          </a:p>
          <a:p>
            <a:pPr marL="285750" indent="-285750" algn="just">
              <a:spcAft>
                <a:spcPts val="600"/>
              </a:spcAft>
              <a:buFont typeface="Wingdings" panose="05000000000000000000" pitchFamily="2" charset="2"/>
              <a:buChar char="§"/>
              <a:tabLst>
                <a:tab pos="272654" algn="l"/>
              </a:tabLst>
              <a:defRPr/>
            </a:pPr>
            <a:r>
              <a:rPr lang="it-IT" sz="1600" cap="small" dirty="0">
                <a:latin typeface="MTTMilano"/>
              </a:rPr>
              <a:t>comunicare alla Fiduciaria la chiave pubblica e privata del proprio </a:t>
            </a:r>
            <a:r>
              <a:rPr lang="it-IT" sz="1600" cap="small" dirty="0" err="1">
                <a:latin typeface="MTTMilano"/>
              </a:rPr>
              <a:t>Wallet</a:t>
            </a:r>
            <a:endParaRPr lang="it-IT" sz="1600" cap="small" dirty="0">
              <a:latin typeface="MTTMilano"/>
            </a:endParaRPr>
          </a:p>
          <a:p>
            <a:pPr marL="285750" indent="-285750" algn="just">
              <a:spcAft>
                <a:spcPts val="600"/>
              </a:spcAft>
              <a:buFont typeface="Wingdings" panose="05000000000000000000" pitchFamily="2" charset="2"/>
              <a:buChar char="§"/>
              <a:tabLst>
                <a:tab pos="272654" algn="l"/>
              </a:tabLst>
              <a:defRPr/>
            </a:pPr>
            <a:r>
              <a:rPr lang="it-IT" sz="1600" cap="small" dirty="0">
                <a:latin typeface="MTTMilano"/>
              </a:rPr>
              <a:t>Conferire alla banca depositaria (</a:t>
            </a:r>
            <a:r>
              <a:rPr lang="it-IT" sz="1600" cap="small" dirty="0" err="1">
                <a:latin typeface="MTTMilano"/>
              </a:rPr>
              <a:t>Custodian</a:t>
            </a:r>
            <a:r>
              <a:rPr lang="it-IT" sz="1600" cap="small" dirty="0">
                <a:latin typeface="MTTMilano"/>
              </a:rPr>
              <a:t>) un incarico irrevocabile di fare quanto necessario per l’esecuzione da parte della Fiduciaria dei propri obblighi contrattuali. In particolare la Fiduciaria registra ogni singola operazione nella propria contabilità ed adempie a tutti gli obblighi fiscali e antiriciclaggio in qualità di intermediario abilitato</a:t>
            </a:r>
            <a:endParaRPr lang="en-US" sz="1600" cap="small" dirty="0">
              <a:latin typeface="MTTMilano"/>
            </a:endParaRPr>
          </a:p>
        </p:txBody>
      </p:sp>
      <p:sp>
        <p:nvSpPr>
          <p:cNvPr id="10" name="CasellaDiTesto 9">
            <a:extLst>
              <a:ext uri="{FF2B5EF4-FFF2-40B4-BE49-F238E27FC236}">
                <a16:creationId xmlns:a16="http://schemas.microsoft.com/office/drawing/2014/main" id="{9DD43744-4256-4C1A-835E-A50A45394796}"/>
              </a:ext>
            </a:extLst>
          </p:cNvPr>
          <p:cNvSpPr txBox="1"/>
          <p:nvPr/>
        </p:nvSpPr>
        <p:spPr>
          <a:xfrm>
            <a:off x="533400" y="3317112"/>
            <a:ext cx="3254354" cy="493127"/>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lang="it-IT" b="1" cap="small" dirty="0">
                <a:solidFill>
                  <a:schemeClr val="accent1">
                    <a:lumMod val="50000"/>
                  </a:schemeClr>
                </a:solidFill>
                <a:effectLst>
                  <a:outerShdw blurRad="38100" dist="38100" dir="2700000" algn="tl">
                    <a:srgbClr val="000000">
                      <a:alpha val="43137"/>
                    </a:srgbClr>
                  </a:outerShdw>
                </a:effectLst>
                <a:latin typeface="MTTMilano"/>
              </a:rPr>
              <a:t>Concierge Services</a:t>
            </a:r>
          </a:p>
        </p:txBody>
      </p:sp>
      <p:cxnSp>
        <p:nvCxnSpPr>
          <p:cNvPr id="12" name="Connettore 2 11">
            <a:extLst>
              <a:ext uri="{FF2B5EF4-FFF2-40B4-BE49-F238E27FC236}">
                <a16:creationId xmlns:a16="http://schemas.microsoft.com/office/drawing/2014/main" id="{F16C3EB0-2FCE-45DD-8721-B65A21894326}"/>
              </a:ext>
            </a:extLst>
          </p:cNvPr>
          <p:cNvCxnSpPr>
            <a:cxnSpLocks/>
          </p:cNvCxnSpPr>
          <p:nvPr/>
        </p:nvCxnSpPr>
        <p:spPr>
          <a:xfrm>
            <a:off x="2160577" y="2840823"/>
            <a:ext cx="3004" cy="436016"/>
          </a:xfrm>
          <a:prstGeom prst="straightConnector1">
            <a:avLst/>
          </a:prstGeom>
          <a:ln w="57150">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16" name="Freccia angolare in su 15">
            <a:extLst>
              <a:ext uri="{FF2B5EF4-FFF2-40B4-BE49-F238E27FC236}">
                <a16:creationId xmlns:a16="http://schemas.microsoft.com/office/drawing/2014/main" id="{F0853DF0-153E-4A69-BEDC-8F48896F94B3}"/>
              </a:ext>
            </a:extLst>
          </p:cNvPr>
          <p:cNvSpPr/>
          <p:nvPr/>
        </p:nvSpPr>
        <p:spPr>
          <a:xfrm>
            <a:off x="4038600" y="3021154"/>
            <a:ext cx="2971800" cy="612567"/>
          </a:xfrm>
          <a:prstGeom prst="bentUpArrow">
            <a:avLst>
              <a:gd name="adj1" fmla="val 11582"/>
              <a:gd name="adj2" fmla="val 25000"/>
              <a:gd name="adj3" fmla="val 25000"/>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5648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362659A6-B6F7-48DA-8768-F22CE49EEE7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Protezione soggetto debole</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CasellaDiTesto 7">
            <a:extLst>
              <a:ext uri="{FF2B5EF4-FFF2-40B4-BE49-F238E27FC236}">
                <a16:creationId xmlns:a16="http://schemas.microsoft.com/office/drawing/2014/main" id="{CC43E2B8-1E36-48A8-BF63-DFAD8D39A6F1}"/>
              </a:ext>
            </a:extLst>
          </p:cNvPr>
          <p:cNvSpPr txBox="1">
            <a:spLocks noChangeArrowheads="1"/>
          </p:cNvSpPr>
          <p:nvPr/>
        </p:nvSpPr>
        <p:spPr bwMode="auto">
          <a:xfrm>
            <a:off x="533400" y="2640983"/>
            <a:ext cx="3254354" cy="861774"/>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it-IT" b="1" cap="small" dirty="0">
                <a:solidFill>
                  <a:schemeClr val="tx2"/>
                </a:solidFill>
                <a:effectLst>
                  <a:outerShdw blurRad="38100" dist="38100" dir="2700000" algn="tl">
                    <a:srgbClr val="000000">
                      <a:alpha val="43137"/>
                    </a:srgbClr>
                  </a:outerShdw>
                </a:effectLst>
                <a:latin typeface="MTTMilano"/>
              </a:rPr>
              <a:t>Persona fisica A</a:t>
            </a:r>
          </a:p>
          <a:p>
            <a:pPr algn="ctr"/>
            <a:r>
              <a:rPr lang="it-IT" sz="1600" cap="small" dirty="0">
                <a:solidFill>
                  <a:schemeClr val="tx1">
                    <a:lumMod val="85000"/>
                    <a:lumOff val="15000"/>
                  </a:schemeClr>
                </a:solidFill>
                <a:latin typeface="MTTMilano"/>
              </a:rPr>
              <a:t>soggetto parzialmente</a:t>
            </a:r>
          </a:p>
          <a:p>
            <a:pPr algn="ctr"/>
            <a:r>
              <a:rPr lang="it-IT" sz="1600" cap="small" dirty="0">
                <a:solidFill>
                  <a:schemeClr val="tx1">
                    <a:lumMod val="85000"/>
                    <a:lumOff val="15000"/>
                  </a:schemeClr>
                </a:solidFill>
                <a:latin typeface="MTTMilano"/>
              </a:rPr>
              <a:t>inabile</a:t>
            </a:r>
            <a:endParaRPr lang="en-US" sz="1600" cap="small" dirty="0">
              <a:solidFill>
                <a:schemeClr val="tx1">
                  <a:lumMod val="85000"/>
                  <a:lumOff val="15000"/>
                </a:schemeClr>
              </a:solidFill>
              <a:latin typeface="MTTMilano"/>
            </a:endParaRPr>
          </a:p>
        </p:txBody>
      </p:sp>
      <p:sp>
        <p:nvSpPr>
          <p:cNvPr id="4" name="CasellaDiTesto 9">
            <a:extLst>
              <a:ext uri="{FF2B5EF4-FFF2-40B4-BE49-F238E27FC236}">
                <a16:creationId xmlns:a16="http://schemas.microsoft.com/office/drawing/2014/main" id="{BC5A269C-D775-4FA7-88CE-52171D85C53F}"/>
              </a:ext>
            </a:extLst>
          </p:cNvPr>
          <p:cNvSpPr txBox="1">
            <a:spLocks noChangeArrowheads="1"/>
          </p:cNvSpPr>
          <p:nvPr/>
        </p:nvSpPr>
        <p:spPr bwMode="auto">
          <a:xfrm>
            <a:off x="5410201" y="2642822"/>
            <a:ext cx="3200399" cy="86177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it-IT" b="1" cap="small" dirty="0">
                <a:solidFill>
                  <a:schemeClr val="tx2"/>
                </a:solidFill>
                <a:effectLst>
                  <a:outerShdw blurRad="38100" dist="38100" dir="2700000" algn="tl">
                    <a:srgbClr val="000000">
                      <a:alpha val="43137"/>
                    </a:srgbClr>
                  </a:outerShdw>
                </a:effectLst>
                <a:latin typeface="MTTMilano"/>
              </a:rPr>
              <a:t>Persona fisica B</a:t>
            </a:r>
          </a:p>
          <a:p>
            <a:pPr algn="ctr"/>
            <a:r>
              <a:rPr lang="it-IT" sz="1600" cap="small" dirty="0">
                <a:solidFill>
                  <a:schemeClr val="tx1">
                    <a:lumMod val="85000"/>
                    <a:lumOff val="15000"/>
                  </a:schemeClr>
                </a:solidFill>
                <a:latin typeface="MTTMilano"/>
              </a:rPr>
              <a:t>procuratore generale del soggetto A (o parente)   </a:t>
            </a:r>
            <a:endParaRPr lang="en-US" sz="1600" cap="small" dirty="0">
              <a:solidFill>
                <a:schemeClr val="tx1">
                  <a:lumMod val="85000"/>
                  <a:lumOff val="15000"/>
                </a:schemeClr>
              </a:solidFill>
              <a:latin typeface="MTTMilano"/>
            </a:endParaRPr>
          </a:p>
        </p:txBody>
      </p:sp>
      <p:sp>
        <p:nvSpPr>
          <p:cNvPr id="5" name="CasellaDiTesto 4">
            <a:extLst>
              <a:ext uri="{FF2B5EF4-FFF2-40B4-BE49-F238E27FC236}">
                <a16:creationId xmlns:a16="http://schemas.microsoft.com/office/drawing/2014/main" id="{07DCBFF6-2C03-409C-B789-4A65C6738725}"/>
              </a:ext>
            </a:extLst>
          </p:cNvPr>
          <p:cNvSpPr txBox="1"/>
          <p:nvPr/>
        </p:nvSpPr>
        <p:spPr>
          <a:xfrm>
            <a:off x="762000" y="4419600"/>
            <a:ext cx="7696200" cy="1800493"/>
          </a:xfrm>
          <a:prstGeom prst="rect">
            <a:avLst/>
          </a:prstGeom>
          <a:noFill/>
        </p:spPr>
        <p:txBody>
          <a:bodyPr wrap="square">
            <a:spAutoFit/>
          </a:bodyPr>
          <a:lstStyle/>
          <a:p>
            <a:pPr algn="ctr">
              <a:defRPr/>
            </a:pPr>
            <a:r>
              <a:rPr lang="it-IT" b="1" cap="small" dirty="0">
                <a:solidFill>
                  <a:schemeClr val="tx2"/>
                </a:solidFill>
                <a:latin typeface="MTTMilano"/>
              </a:rPr>
              <a:t>Obiettivi</a:t>
            </a:r>
            <a:r>
              <a:rPr lang="it-IT" cap="small" dirty="0">
                <a:solidFill>
                  <a:schemeClr val="tx1">
                    <a:lumMod val="85000"/>
                    <a:lumOff val="15000"/>
                  </a:schemeClr>
                </a:solidFill>
                <a:latin typeface="MTTMilano"/>
              </a:rPr>
              <a:t>:</a:t>
            </a:r>
          </a:p>
          <a:p>
            <a:pPr>
              <a:defRPr/>
            </a:pPr>
            <a:endParaRPr lang="it-IT" sz="800" cap="small" dirty="0">
              <a:solidFill>
                <a:schemeClr val="tx1">
                  <a:lumMod val="85000"/>
                  <a:lumOff val="15000"/>
                </a:schemeClr>
              </a:solidFill>
              <a:latin typeface="MTTMilano"/>
            </a:endParaRPr>
          </a:p>
          <a:p>
            <a:pPr marL="275035" indent="-275035" algn="just">
              <a:spcAft>
                <a:spcPts val="600"/>
              </a:spcAft>
              <a:buFont typeface="Wingdings" panose="05000000000000000000" pitchFamily="2" charset="2"/>
              <a:buChar char="§"/>
              <a:tabLst>
                <a:tab pos="272654" algn="l"/>
              </a:tabLst>
              <a:defRPr/>
            </a:pPr>
            <a:r>
              <a:rPr lang="it-IT" sz="1600" cap="small" dirty="0">
                <a:latin typeface="MTTMilano"/>
              </a:rPr>
              <a:t>si integrano e si rafforzano le </a:t>
            </a:r>
            <a:r>
              <a:rPr lang="it-IT" sz="1600" b="1" cap="small" dirty="0">
                <a:solidFill>
                  <a:srgbClr val="212E3C"/>
                </a:solidFill>
                <a:latin typeface="MTTMilano"/>
              </a:rPr>
              <a:t>forme di tutela </a:t>
            </a:r>
            <a:r>
              <a:rPr lang="it-IT" sz="1600" cap="small" dirty="0">
                <a:latin typeface="MTTMilano"/>
              </a:rPr>
              <a:t>già prevista </a:t>
            </a:r>
            <a:r>
              <a:rPr lang="it-IT" sz="1600" b="1" cap="small" dirty="0">
                <a:solidFill>
                  <a:srgbClr val="212E3C"/>
                </a:solidFill>
                <a:latin typeface="MTTMilano"/>
              </a:rPr>
              <a:t>per il soggetto A</a:t>
            </a:r>
            <a:r>
              <a:rPr lang="it-IT" sz="1600" cap="small" dirty="0">
                <a:latin typeface="MTTMilano"/>
              </a:rPr>
              <a:t> in quanto la fiduciaria è un  soggetto terzo e professionale;</a:t>
            </a:r>
          </a:p>
          <a:p>
            <a:pPr marL="275035" indent="-275035" algn="just">
              <a:spcAft>
                <a:spcPts val="600"/>
              </a:spcAft>
              <a:buFont typeface="Wingdings" panose="05000000000000000000" pitchFamily="2" charset="2"/>
              <a:buChar char="§"/>
              <a:tabLst>
                <a:tab pos="272654" algn="l"/>
              </a:tabLst>
              <a:defRPr/>
            </a:pPr>
            <a:r>
              <a:rPr lang="it-IT" sz="1600" cap="small" dirty="0">
                <a:latin typeface="MTTMilano"/>
              </a:rPr>
              <a:t>si appresta una forma di </a:t>
            </a:r>
            <a:r>
              <a:rPr lang="it-IT" sz="1600" b="1" cap="small" dirty="0">
                <a:solidFill>
                  <a:srgbClr val="212E3C"/>
                </a:solidFill>
                <a:latin typeface="MTTMilano"/>
              </a:rPr>
              <a:t>tutela</a:t>
            </a:r>
            <a:r>
              <a:rPr lang="it-IT" sz="1600" cap="small" dirty="0">
                <a:latin typeface="MTTMilano"/>
              </a:rPr>
              <a:t> anche </a:t>
            </a:r>
            <a:r>
              <a:rPr lang="it-IT" sz="1600" b="1" cap="small" dirty="0">
                <a:solidFill>
                  <a:srgbClr val="212E3C"/>
                </a:solidFill>
                <a:latin typeface="MTTMilano"/>
              </a:rPr>
              <a:t>per il soggetto B </a:t>
            </a:r>
            <a:r>
              <a:rPr lang="it-IT" sz="1600" cap="small" dirty="0">
                <a:latin typeface="MTTMilano"/>
              </a:rPr>
              <a:t>che, avvalendosi dell’attività svolta, dietro sue precise istruzioni, dalla fiduciaria, potrà </a:t>
            </a:r>
            <a:r>
              <a:rPr lang="it-IT" sz="1600" b="1" cap="small" dirty="0">
                <a:solidFill>
                  <a:srgbClr val="212E3C"/>
                </a:solidFill>
                <a:latin typeface="MTTMilano"/>
              </a:rPr>
              <a:t>rendicontare in modo  dettagliato le attività richieste </a:t>
            </a:r>
            <a:r>
              <a:rPr lang="it-IT" sz="1600" cap="small" dirty="0">
                <a:latin typeface="MTTMilano"/>
              </a:rPr>
              <a:t>per conto e nell’interesse del soggetto A. </a:t>
            </a:r>
            <a:endParaRPr lang="en-US" sz="1600" cap="small" dirty="0">
              <a:latin typeface="MTTMilano"/>
            </a:endParaRPr>
          </a:p>
        </p:txBody>
      </p:sp>
      <p:sp>
        <p:nvSpPr>
          <p:cNvPr id="6" name="Freccia a gallone 21">
            <a:extLst>
              <a:ext uri="{FF2B5EF4-FFF2-40B4-BE49-F238E27FC236}">
                <a16:creationId xmlns:a16="http://schemas.microsoft.com/office/drawing/2014/main" id="{375BF0AD-2D7D-4221-BB93-B6B1323EE642}"/>
              </a:ext>
            </a:extLst>
          </p:cNvPr>
          <p:cNvSpPr/>
          <p:nvPr/>
        </p:nvSpPr>
        <p:spPr>
          <a:xfrm rot="5400000">
            <a:off x="4397719" y="3049991"/>
            <a:ext cx="425386" cy="1551831"/>
          </a:xfrm>
          <a:prstGeom prst="chevron">
            <a:avLst>
              <a:gd name="adj" fmla="val 65320"/>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latin typeface="MTTMilano"/>
            </a:endParaRPr>
          </a:p>
        </p:txBody>
      </p:sp>
      <p:sp>
        <p:nvSpPr>
          <p:cNvPr id="8" name="CasellaDiTesto 7">
            <a:extLst>
              <a:ext uri="{FF2B5EF4-FFF2-40B4-BE49-F238E27FC236}">
                <a16:creationId xmlns:a16="http://schemas.microsoft.com/office/drawing/2014/main" id="{00003FDA-506F-407B-A9EC-FA752818F6B4}"/>
              </a:ext>
            </a:extLst>
          </p:cNvPr>
          <p:cNvSpPr txBox="1"/>
          <p:nvPr/>
        </p:nvSpPr>
        <p:spPr>
          <a:xfrm>
            <a:off x="1066800" y="4050268"/>
            <a:ext cx="7086600" cy="369332"/>
          </a:xfrm>
          <a:prstGeom prst="rect">
            <a:avLst/>
          </a:prstGeom>
          <a:noFill/>
        </p:spPr>
        <p:txBody>
          <a:bodyPr wrap="square">
            <a:spAutoFit/>
          </a:bodyPr>
          <a:lstStyle/>
          <a:p>
            <a:pPr algn="ctr">
              <a:defRPr/>
            </a:pPr>
            <a:r>
              <a:rPr lang="it-IT" sz="1800" cap="small" dirty="0">
                <a:solidFill>
                  <a:schemeClr val="tx1">
                    <a:lumMod val="85000"/>
                    <a:lumOff val="15000"/>
                  </a:schemeClr>
                </a:solidFill>
                <a:latin typeface="MTTMilano"/>
              </a:rPr>
              <a:t>Attraverso l’intervento della </a:t>
            </a:r>
            <a:r>
              <a:rPr lang="it-IT" sz="1800" b="1" cap="small" dirty="0">
                <a:solidFill>
                  <a:srgbClr val="212E3C"/>
                </a:solidFill>
                <a:latin typeface="MTTMilano"/>
              </a:rPr>
              <a:t>Fiduciaria</a:t>
            </a:r>
            <a:r>
              <a:rPr lang="it-IT" sz="1800" cap="small" dirty="0">
                <a:solidFill>
                  <a:schemeClr val="tx1">
                    <a:lumMod val="85000"/>
                    <a:lumOff val="15000"/>
                  </a:schemeClr>
                </a:solidFill>
                <a:latin typeface="MTTMilano"/>
              </a:rPr>
              <a:t> si raggiungono diversi </a:t>
            </a:r>
          </a:p>
        </p:txBody>
      </p:sp>
    </p:spTree>
    <p:extLst>
      <p:ext uri="{BB962C8B-B14F-4D97-AF65-F5344CB8AC3E}">
        <p14:creationId xmlns:p14="http://schemas.microsoft.com/office/powerpoint/2010/main" val="24442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BF335031-F147-479C-94EC-018BF3F72864}"/>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Pianificazione di un Passaggio Ereditario</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4CD498F4-E5B7-4D97-91E1-12E7EDFF5696}"/>
              </a:ext>
            </a:extLst>
          </p:cNvPr>
          <p:cNvSpPr txBox="1">
            <a:spLocks/>
          </p:cNvSpPr>
          <p:nvPr/>
        </p:nvSpPr>
        <p:spPr>
          <a:xfrm>
            <a:off x="457200" y="2362200"/>
            <a:ext cx="5562600" cy="4004072"/>
          </a:xfrm>
          <a:prstGeom prst="rect">
            <a:avLst/>
          </a:prstGeom>
        </p:spPr>
        <p:txBody>
          <a:bodyPr vert="horz" lIns="91440" tIns="45720" rIns="91440" bIns="4572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Aft>
                <a:spcPts val="900"/>
              </a:spcAft>
            </a:pPr>
            <a:r>
              <a:rPr lang="it-IT" kern="0" cap="small" dirty="0">
                <a:solidFill>
                  <a:sysClr val="windowText" lastClr="000000"/>
                </a:solidFill>
                <a:latin typeface="MTTMilano"/>
              </a:rPr>
              <a:t>Conferendo un mandato fiduciario </a:t>
            </a:r>
            <a:r>
              <a:rPr lang="it-IT" b="1" kern="0" cap="small" dirty="0">
                <a:solidFill>
                  <a:schemeClr val="tx2"/>
                </a:solidFill>
                <a:latin typeface="MTTMilano"/>
              </a:rPr>
              <a:t>inter </a:t>
            </a:r>
            <a:r>
              <a:rPr lang="it-IT" b="1" kern="0" cap="small" dirty="0" err="1">
                <a:solidFill>
                  <a:schemeClr val="tx2"/>
                </a:solidFill>
                <a:latin typeface="MTTMilano"/>
              </a:rPr>
              <a:t>vivos</a:t>
            </a:r>
            <a:r>
              <a:rPr lang="it-IT" b="1" kern="0" cap="small" dirty="0">
                <a:solidFill>
                  <a:schemeClr val="tx2"/>
                </a:solidFill>
                <a:latin typeface="MTTMilano"/>
              </a:rPr>
              <a:t> </a:t>
            </a:r>
            <a:r>
              <a:rPr lang="it-IT" kern="0" cap="small" dirty="0">
                <a:solidFill>
                  <a:sysClr val="windowText" lastClr="000000"/>
                </a:solidFill>
                <a:latin typeface="MTTMilano"/>
              </a:rPr>
              <a:t>è possibile una pianificazione di un </a:t>
            </a:r>
            <a:r>
              <a:rPr lang="it-IT" b="1" kern="0" cap="small" dirty="0">
                <a:solidFill>
                  <a:schemeClr val="tx2"/>
                </a:solidFill>
                <a:latin typeface="MTTMilano"/>
              </a:rPr>
              <a:t>passaggio ereditario </a:t>
            </a:r>
            <a:r>
              <a:rPr lang="it-IT" kern="0" cap="small" dirty="0">
                <a:solidFill>
                  <a:sysClr val="windowText" lastClr="000000"/>
                </a:solidFill>
                <a:latin typeface="MTTMilano"/>
              </a:rPr>
              <a:t>che preveda ad esempio:</a:t>
            </a:r>
            <a:endParaRPr lang="it-IT" kern="0" cap="small" dirty="0">
              <a:latin typeface="MTTMilano"/>
            </a:endParaRPr>
          </a:p>
          <a:p>
            <a:pPr marL="285750" indent="-285750" algn="just">
              <a:spcAft>
                <a:spcPts val="300"/>
              </a:spcAft>
              <a:buFont typeface="Wingdings" panose="05000000000000000000" pitchFamily="2" charset="2"/>
              <a:buChar char="§"/>
            </a:pPr>
            <a:r>
              <a:rPr lang="it-IT" kern="0" cap="small" dirty="0">
                <a:latin typeface="MTTMilano"/>
              </a:rPr>
              <a:t>la </a:t>
            </a:r>
            <a:r>
              <a:rPr lang="it-IT" b="1" kern="0" cap="small" dirty="0">
                <a:solidFill>
                  <a:schemeClr val="tx2"/>
                </a:solidFill>
                <a:latin typeface="MTTMilano"/>
              </a:rPr>
              <a:t>ricognizione</a:t>
            </a:r>
            <a:r>
              <a:rPr lang="it-IT" kern="0" cap="small" dirty="0">
                <a:latin typeface="MTTMilano"/>
              </a:rPr>
              <a:t> e il </a:t>
            </a:r>
            <a:r>
              <a:rPr lang="it-IT" b="1" kern="0" cap="small" dirty="0">
                <a:solidFill>
                  <a:schemeClr val="tx2"/>
                </a:solidFill>
                <a:latin typeface="MTTMilano"/>
              </a:rPr>
              <a:t>consolidamento</a:t>
            </a:r>
            <a:r>
              <a:rPr lang="it-IT" kern="0" cap="small" dirty="0">
                <a:latin typeface="MTTMilano"/>
              </a:rPr>
              <a:t> degli attivi</a:t>
            </a:r>
          </a:p>
          <a:p>
            <a:pPr marL="285750" indent="-285750" algn="just">
              <a:spcAft>
                <a:spcPts val="300"/>
              </a:spcAft>
              <a:buFont typeface="Wingdings" panose="05000000000000000000" pitchFamily="2" charset="2"/>
              <a:buChar char="§"/>
            </a:pPr>
            <a:r>
              <a:rPr lang="it-IT" kern="0" cap="small" dirty="0">
                <a:latin typeface="MTTMilano"/>
              </a:rPr>
              <a:t>la previsione di costituzione di un </a:t>
            </a:r>
            <a:r>
              <a:rPr lang="it-IT" b="1" kern="0" cap="small" dirty="0">
                <a:solidFill>
                  <a:schemeClr val="tx2"/>
                </a:solidFill>
                <a:latin typeface="MTTMilano"/>
              </a:rPr>
              <a:t>Trust</a:t>
            </a:r>
            <a:r>
              <a:rPr lang="it-IT" kern="0" cap="small" dirty="0">
                <a:latin typeface="MTTMilano"/>
              </a:rPr>
              <a:t> post </a:t>
            </a:r>
            <a:r>
              <a:rPr lang="it-IT" kern="0" cap="small" dirty="0" err="1">
                <a:latin typeface="MTTMilano"/>
              </a:rPr>
              <a:t>mortem</a:t>
            </a:r>
            <a:endParaRPr lang="it-IT" kern="0" cap="small" dirty="0">
              <a:latin typeface="MTTMilano"/>
            </a:endParaRPr>
          </a:p>
          <a:p>
            <a:pPr marL="285750" indent="-285750" algn="just">
              <a:spcAft>
                <a:spcPts val="300"/>
              </a:spcAft>
              <a:buFont typeface="Wingdings" panose="05000000000000000000" pitchFamily="2" charset="2"/>
              <a:buChar char="§"/>
            </a:pPr>
            <a:r>
              <a:rPr lang="it-IT" kern="0" cap="small" dirty="0">
                <a:latin typeface="MTTMilano"/>
              </a:rPr>
              <a:t>la </a:t>
            </a:r>
            <a:r>
              <a:rPr lang="it-IT" b="1" kern="0" cap="small" dirty="0">
                <a:solidFill>
                  <a:schemeClr val="tx2"/>
                </a:solidFill>
                <a:latin typeface="MTTMilano"/>
              </a:rPr>
              <a:t>ripartizione in vita degli attivi </a:t>
            </a:r>
            <a:r>
              <a:rPr lang="it-IT" kern="0" cap="small" dirty="0">
                <a:latin typeface="MTTMilano"/>
              </a:rPr>
              <a:t>da destinare agli eredi</a:t>
            </a:r>
          </a:p>
          <a:p>
            <a:pPr marL="285750" indent="-285750" algn="just">
              <a:spcAft>
                <a:spcPts val="300"/>
              </a:spcAft>
              <a:buFont typeface="Wingdings" panose="05000000000000000000" pitchFamily="2" charset="2"/>
              <a:buChar char="§"/>
            </a:pPr>
            <a:r>
              <a:rPr lang="it-IT" kern="0" cap="small" dirty="0">
                <a:latin typeface="MTTMilano"/>
              </a:rPr>
              <a:t>la possibilità di </a:t>
            </a:r>
            <a:r>
              <a:rPr lang="it-IT" b="1" kern="0" cap="small" dirty="0">
                <a:solidFill>
                  <a:schemeClr val="tx2"/>
                </a:solidFill>
                <a:latin typeface="MTTMilano"/>
              </a:rPr>
              <a:t>evitare il frazionamento di attivi </a:t>
            </a:r>
            <a:r>
              <a:rPr lang="it-IT" kern="0" cap="small" dirty="0">
                <a:latin typeface="MTTMilano"/>
              </a:rPr>
              <a:t>(es. perdita del premio di maggioranza nel caso di ripartizione tra gli eredi di un pacchetto di controllo di una società)</a:t>
            </a:r>
          </a:p>
          <a:p>
            <a:pPr marL="285750" indent="-285750" algn="just">
              <a:spcAft>
                <a:spcPts val="300"/>
              </a:spcAft>
              <a:buFont typeface="Wingdings" panose="05000000000000000000" pitchFamily="2" charset="2"/>
              <a:buChar char="§"/>
            </a:pPr>
            <a:r>
              <a:rPr lang="it-IT" kern="0" cap="small" dirty="0">
                <a:latin typeface="MTTMilano"/>
              </a:rPr>
              <a:t>la possibilità di evitare problematiche successorie legate alla </a:t>
            </a:r>
            <a:r>
              <a:rPr lang="it-IT" b="1" kern="0" cap="small" dirty="0">
                <a:solidFill>
                  <a:schemeClr val="tx2"/>
                </a:solidFill>
                <a:latin typeface="MTTMilano"/>
              </a:rPr>
              <a:t>presenza di un minore</a:t>
            </a:r>
          </a:p>
          <a:p>
            <a:pPr marL="285750" indent="-285750" algn="just">
              <a:spcAft>
                <a:spcPts val="300"/>
              </a:spcAft>
              <a:buFont typeface="Wingdings" panose="05000000000000000000" pitchFamily="2" charset="2"/>
              <a:buChar char="§"/>
            </a:pPr>
            <a:r>
              <a:rPr lang="it-IT" kern="0" cap="small" dirty="0">
                <a:latin typeface="MTTMilano"/>
              </a:rPr>
              <a:t>lo svolgimento del ruolo di </a:t>
            </a:r>
            <a:r>
              <a:rPr lang="it-IT" b="1" kern="0" cap="small" dirty="0" err="1">
                <a:solidFill>
                  <a:schemeClr val="tx2"/>
                </a:solidFill>
                <a:latin typeface="MTTMilano"/>
              </a:rPr>
              <a:t>protector</a:t>
            </a:r>
            <a:r>
              <a:rPr lang="it-IT" b="1" kern="0" cap="small" dirty="0">
                <a:solidFill>
                  <a:schemeClr val="tx2"/>
                </a:solidFill>
                <a:latin typeface="MTTMilano"/>
              </a:rPr>
              <a:t> </a:t>
            </a:r>
            <a:r>
              <a:rPr lang="it-IT" kern="0" cap="small" dirty="0">
                <a:latin typeface="MTTMilano"/>
              </a:rPr>
              <a:t>del patrimonio</a:t>
            </a:r>
            <a:endParaRPr lang="it-IT" kern="0" cap="small" dirty="0">
              <a:solidFill>
                <a:schemeClr val="tx2"/>
              </a:solidFill>
              <a:latin typeface="MTTMilano"/>
            </a:endParaRPr>
          </a:p>
        </p:txBody>
      </p:sp>
      <p:pic>
        <p:nvPicPr>
          <p:cNvPr id="4" name="Immagine 3">
            <a:extLst>
              <a:ext uri="{FF2B5EF4-FFF2-40B4-BE49-F238E27FC236}">
                <a16:creationId xmlns:a16="http://schemas.microsoft.com/office/drawing/2014/main" id="{36ABE80F-CCB6-48DD-B3F7-F41037ABF10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956300" y="2743200"/>
            <a:ext cx="2863850" cy="3124200"/>
          </a:xfrm>
          <a:prstGeom prst="rect">
            <a:avLst/>
          </a:prstGeom>
        </p:spPr>
      </p:pic>
    </p:spTree>
    <p:extLst>
      <p:ext uri="{BB962C8B-B14F-4D97-AF65-F5344CB8AC3E}">
        <p14:creationId xmlns:p14="http://schemas.microsoft.com/office/powerpoint/2010/main" val="8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093C9A0-5FD3-45D1-A982-B00BEFC7310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Guardiano del patrimonio familiare </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1/4</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CD760D3F-3882-4F95-BB5A-B7CF3C4EC2DD}"/>
              </a:ext>
            </a:extLst>
          </p:cNvPr>
          <p:cNvSpPr txBox="1">
            <a:spLocks/>
          </p:cNvSpPr>
          <p:nvPr/>
        </p:nvSpPr>
        <p:spPr>
          <a:xfrm>
            <a:off x="457200" y="2855319"/>
            <a:ext cx="4953000" cy="369788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1" indent="-285750" algn="just">
              <a:lnSpc>
                <a:spcPct val="110000"/>
              </a:lnSpc>
              <a:spcBef>
                <a:spcPts val="400"/>
              </a:spcBef>
              <a:buFont typeface="Wingdings" panose="05000000000000000000" pitchFamily="2" charset="2"/>
              <a:buChar char="q"/>
              <a:tabLst>
                <a:tab pos="685800" algn="l"/>
              </a:tabLst>
            </a:pPr>
            <a:r>
              <a:rPr lang="it-IT" b="1" kern="0" cap="small" dirty="0">
                <a:solidFill>
                  <a:schemeClr val="tx2"/>
                </a:solidFill>
                <a:latin typeface="MTTMilano"/>
                <a:ea typeface="Calibri"/>
                <a:cs typeface="Times New Roman"/>
              </a:rPr>
              <a:t>Analisi delle relazioni bancarie esistenti</a:t>
            </a:r>
          </a:p>
          <a:p>
            <a:pPr marL="538163" lvl="2" indent="-268288" algn="just">
              <a:lnSpc>
                <a:spcPct val="110000"/>
              </a:lnSpc>
              <a:buFont typeface="Wingdings" panose="05000000000000000000" pitchFamily="2" charset="2"/>
              <a:buChar char="§"/>
            </a:pPr>
            <a:r>
              <a:rPr lang="it-IT" kern="0" cap="small" dirty="0">
                <a:solidFill>
                  <a:sysClr val="windowText" lastClr="000000"/>
                </a:solidFill>
                <a:latin typeface="MTTMilano"/>
                <a:ea typeface="Calibri"/>
                <a:cs typeface="Times New Roman"/>
              </a:rPr>
              <a:t>Analisi dell’</a:t>
            </a:r>
            <a:r>
              <a:rPr lang="it-IT" kern="0" cap="small" dirty="0">
                <a:solidFill>
                  <a:srgbClr val="212E3C"/>
                </a:solidFill>
                <a:latin typeface="MTTMilano"/>
                <a:ea typeface="Calibri"/>
                <a:cs typeface="Times New Roman"/>
              </a:rPr>
              <a:t>efficienza dei rapporti</a:t>
            </a:r>
          </a:p>
          <a:p>
            <a:pPr marL="538163" lvl="2" indent="-268288" algn="just">
              <a:lnSpc>
                <a:spcPct val="110000"/>
              </a:lnSpc>
              <a:buFont typeface="Wingdings" panose="05000000000000000000" pitchFamily="2" charset="2"/>
              <a:buChar char="§"/>
            </a:pPr>
            <a:r>
              <a:rPr lang="it-IT" kern="0" cap="small" dirty="0">
                <a:solidFill>
                  <a:sysClr val="windowText" lastClr="000000"/>
                </a:solidFill>
                <a:latin typeface="MTTMilano"/>
                <a:ea typeface="Calibri"/>
                <a:cs typeface="Times New Roman"/>
              </a:rPr>
              <a:t>Analisi e valutazione del </a:t>
            </a:r>
            <a:r>
              <a:rPr lang="it-IT" kern="0" cap="small" dirty="0">
                <a:solidFill>
                  <a:srgbClr val="212E3C"/>
                </a:solidFill>
                <a:latin typeface="MTTMilano"/>
                <a:ea typeface="Calibri"/>
                <a:cs typeface="Times New Roman"/>
              </a:rPr>
              <a:t>livello commissionale </a:t>
            </a:r>
            <a:r>
              <a:rPr lang="it-IT" kern="0" cap="small" dirty="0">
                <a:solidFill>
                  <a:sysClr val="windowText" lastClr="000000"/>
                </a:solidFill>
                <a:latin typeface="MTTMilano"/>
                <a:ea typeface="Calibri"/>
                <a:cs typeface="Times New Roman"/>
              </a:rPr>
              <a:t>applicato dagli intermediari selezionati dal cliente sul patrimonio globale e intervento di </a:t>
            </a:r>
            <a:r>
              <a:rPr lang="it-IT" kern="0" cap="small" dirty="0">
                <a:solidFill>
                  <a:srgbClr val="212E3C"/>
                </a:solidFill>
                <a:latin typeface="MTTMilano"/>
                <a:ea typeface="Calibri"/>
                <a:cs typeface="Times New Roman"/>
              </a:rPr>
              <a:t>riduzione</a:t>
            </a:r>
            <a:r>
              <a:rPr lang="it-IT" kern="0" cap="small" dirty="0">
                <a:solidFill>
                  <a:sysClr val="windowText" lastClr="000000"/>
                </a:solidFill>
                <a:latin typeface="MTTMilano"/>
                <a:ea typeface="Calibri"/>
                <a:cs typeface="Times New Roman"/>
              </a:rPr>
              <a:t> degli stessi</a:t>
            </a:r>
          </a:p>
          <a:p>
            <a:pPr marL="538163" lvl="2" indent="-268288" algn="just">
              <a:lnSpc>
                <a:spcPct val="110000"/>
              </a:lnSpc>
              <a:buFont typeface="Wingdings" panose="05000000000000000000" pitchFamily="2" charset="2"/>
              <a:buChar char="§"/>
            </a:pPr>
            <a:r>
              <a:rPr lang="it-IT" kern="0" cap="small" dirty="0">
                <a:solidFill>
                  <a:sysClr val="windowText" lastClr="000000"/>
                </a:solidFill>
                <a:latin typeface="MTTMilano"/>
                <a:ea typeface="Calibri"/>
                <a:cs typeface="Times New Roman"/>
              </a:rPr>
              <a:t>Negoziazione e controllo delle </a:t>
            </a:r>
            <a:r>
              <a:rPr lang="it-IT" kern="0" cap="small" dirty="0">
                <a:solidFill>
                  <a:srgbClr val="212E3C"/>
                </a:solidFill>
                <a:latin typeface="MTTMilano"/>
                <a:ea typeface="Calibri"/>
                <a:cs typeface="Times New Roman"/>
              </a:rPr>
              <a:t>condizioni bancarie </a:t>
            </a:r>
            <a:r>
              <a:rPr lang="it-IT" kern="0" cap="small" dirty="0">
                <a:solidFill>
                  <a:sysClr val="windowText" lastClr="000000"/>
                </a:solidFill>
                <a:latin typeface="MTTMilano"/>
                <a:ea typeface="Calibri"/>
                <a:cs typeface="Times New Roman"/>
              </a:rPr>
              <a:t>applicate</a:t>
            </a:r>
          </a:p>
          <a:p>
            <a:pPr marL="538163" lvl="2" indent="-268288" algn="just">
              <a:lnSpc>
                <a:spcPct val="110000"/>
              </a:lnSpc>
              <a:spcAft>
                <a:spcPts val="750"/>
              </a:spcAft>
              <a:buClr>
                <a:schemeClr val="tx1"/>
              </a:buClr>
              <a:buFont typeface="Wingdings" panose="05000000000000000000" pitchFamily="2" charset="2"/>
              <a:buChar char="§"/>
            </a:pPr>
            <a:r>
              <a:rPr lang="it-IT" kern="0" cap="small" dirty="0">
                <a:solidFill>
                  <a:srgbClr val="212E3C"/>
                </a:solidFill>
                <a:latin typeface="MTTMilano"/>
                <a:ea typeface="Calibri"/>
                <a:cs typeface="Times New Roman"/>
              </a:rPr>
              <a:t>Monitoraggio</a:t>
            </a:r>
            <a:r>
              <a:rPr lang="it-IT" kern="0" cap="small" dirty="0">
                <a:solidFill>
                  <a:sysClr val="windowText" lastClr="000000"/>
                </a:solidFill>
                <a:latin typeface="MTTMilano"/>
                <a:ea typeface="Calibri"/>
                <a:cs typeface="Times New Roman"/>
              </a:rPr>
              <a:t> degli intermediari finanziari anche in relazione a provvedimenti disposti dalle Autorità di Vigilanza</a:t>
            </a:r>
            <a:endParaRPr lang="it-IT" kern="0" cap="small" dirty="0">
              <a:solidFill>
                <a:schemeClr val="tx1">
                  <a:lumMod val="85000"/>
                  <a:lumOff val="15000"/>
                </a:schemeClr>
              </a:solidFill>
              <a:latin typeface="MTTMilano"/>
            </a:endParaRPr>
          </a:p>
        </p:txBody>
      </p:sp>
      <p:sp>
        <p:nvSpPr>
          <p:cNvPr id="5" name="CasellaDiTesto 4">
            <a:extLst>
              <a:ext uri="{FF2B5EF4-FFF2-40B4-BE49-F238E27FC236}">
                <a16:creationId xmlns:a16="http://schemas.microsoft.com/office/drawing/2014/main" id="{01F14D33-B80D-4A22-83B9-5A2347FAF1E2}"/>
              </a:ext>
            </a:extLst>
          </p:cNvPr>
          <p:cNvSpPr txBox="1"/>
          <p:nvPr/>
        </p:nvSpPr>
        <p:spPr>
          <a:xfrm>
            <a:off x="533400" y="2361429"/>
            <a:ext cx="8001000" cy="381771"/>
          </a:xfrm>
          <a:prstGeom prst="rect">
            <a:avLst/>
          </a:prstGeom>
          <a:noFill/>
        </p:spPr>
        <p:txBody>
          <a:bodyPr wrap="square">
            <a:spAutoFit/>
          </a:bodyPr>
          <a:lstStyle/>
          <a:p>
            <a:pPr marL="0" indent="0" algn="just">
              <a:lnSpc>
                <a:spcPct val="110000"/>
              </a:lnSpc>
              <a:spcBef>
                <a:spcPts val="0"/>
              </a:spcBef>
              <a:spcAft>
                <a:spcPts val="600"/>
              </a:spcAft>
              <a:buNone/>
            </a:pPr>
            <a:r>
              <a:rPr lang="it-IT" sz="1800" cap="small" dirty="0">
                <a:latin typeface="MTTMilano"/>
                <a:ea typeface="Calibri"/>
                <a:cs typeface="Times New Roman"/>
              </a:rPr>
              <a:t>Conferendo un mandato fiduciario è possibile una </a:t>
            </a:r>
            <a:r>
              <a:rPr lang="it-IT" sz="1800" b="1" cap="small" dirty="0">
                <a:solidFill>
                  <a:schemeClr val="tx2"/>
                </a:solidFill>
                <a:latin typeface="MTTMilano"/>
                <a:ea typeface="Calibri"/>
                <a:cs typeface="Times New Roman"/>
              </a:rPr>
              <a:t>attività di controllo </a:t>
            </a:r>
            <a:r>
              <a:rPr lang="it-IT" sz="1800" cap="small" dirty="0">
                <a:latin typeface="MTTMilano"/>
                <a:ea typeface="Calibri"/>
                <a:cs typeface="Times New Roman"/>
              </a:rPr>
              <a:t>finalizzata a:</a:t>
            </a:r>
            <a:endParaRPr lang="it-IT" sz="1800" b="1" cap="small" dirty="0">
              <a:solidFill>
                <a:schemeClr val="tx2"/>
              </a:solidFill>
              <a:latin typeface="MTTMilano"/>
              <a:ea typeface="Calibri"/>
              <a:cs typeface="Times New Roman"/>
            </a:endParaRPr>
          </a:p>
        </p:txBody>
      </p:sp>
      <p:pic>
        <p:nvPicPr>
          <p:cNvPr id="1026" name="Picture 2" descr="Istituto Zooprofilattico Sperimentale del Lazio e della Toscana M. Aleandri">
            <a:extLst>
              <a:ext uri="{FF2B5EF4-FFF2-40B4-BE49-F238E27FC236}">
                <a16:creationId xmlns:a16="http://schemas.microsoft.com/office/drawing/2014/main" id="{AA1EEF26-2554-4B71-BDFA-8E06DA22E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706" y="3124200"/>
            <a:ext cx="2903128" cy="290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18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093C9A0-5FD3-45D1-A982-B00BEFC7310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Guardiano del patrimonio familiare </a:t>
            </a:r>
            <a:r>
              <a:rPr lang="it-IT" sz="24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2</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/4</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CD760D3F-3882-4F95-BB5A-B7CF3C4EC2DD}"/>
              </a:ext>
            </a:extLst>
          </p:cNvPr>
          <p:cNvSpPr txBox="1">
            <a:spLocks/>
          </p:cNvSpPr>
          <p:nvPr/>
        </p:nvSpPr>
        <p:spPr>
          <a:xfrm>
            <a:off x="457200" y="2398119"/>
            <a:ext cx="4876800" cy="369788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1" indent="-285750" algn="just">
              <a:lnSpc>
                <a:spcPct val="110000"/>
              </a:lnSpc>
              <a:spcBef>
                <a:spcPts val="400"/>
              </a:spcBef>
              <a:buFont typeface="Wingdings" panose="05000000000000000000" pitchFamily="2" charset="2"/>
              <a:buChar char="q"/>
              <a:tabLst>
                <a:tab pos="685800" algn="l"/>
              </a:tabLst>
            </a:pPr>
            <a:r>
              <a:rPr lang="it-IT" b="1" kern="0" cap="small" dirty="0">
                <a:solidFill>
                  <a:schemeClr val="tx2"/>
                </a:solidFill>
                <a:latin typeface="MTTMilano"/>
                <a:ea typeface="Calibri"/>
                <a:cs typeface="Times New Roman"/>
              </a:rPr>
              <a:t>Reporting</a:t>
            </a:r>
          </a:p>
          <a:p>
            <a:pPr marL="538163" lvl="2" indent="-268288" algn="just">
              <a:lnSpc>
                <a:spcPct val="110000"/>
              </a:lnSpc>
              <a:buFont typeface="Wingdings" panose="05000000000000000000" pitchFamily="2" charset="2"/>
              <a:buChar char="§"/>
            </a:pPr>
            <a:r>
              <a:rPr lang="it-IT" kern="0" cap="small" dirty="0">
                <a:solidFill>
                  <a:srgbClr val="212E3C"/>
                </a:solidFill>
                <a:latin typeface="MTTMilano"/>
                <a:cs typeface="Times New Roman"/>
              </a:rPr>
              <a:t>Analisi tecnica dei rendiconti </a:t>
            </a:r>
            <a:r>
              <a:rPr lang="it-IT" kern="0" cap="small" dirty="0">
                <a:solidFill>
                  <a:sysClr val="windowText" lastClr="000000"/>
                </a:solidFill>
                <a:latin typeface="MTTMilano"/>
                <a:cs typeface="Times New Roman"/>
              </a:rPr>
              <a:t>degli intermediari </a:t>
            </a:r>
          </a:p>
          <a:p>
            <a:pPr marL="538163" lvl="2" indent="-268288" algn="just">
              <a:lnSpc>
                <a:spcPct val="110000"/>
              </a:lnSpc>
              <a:buFont typeface="Wingdings" panose="05000000000000000000" pitchFamily="2" charset="2"/>
              <a:buChar char="§"/>
            </a:pPr>
            <a:r>
              <a:rPr lang="it-IT" kern="0" cap="small" dirty="0">
                <a:solidFill>
                  <a:srgbClr val="212E3C"/>
                </a:solidFill>
                <a:latin typeface="MTTMilano"/>
                <a:cs typeface="Times New Roman"/>
              </a:rPr>
              <a:t>Consolidamento mensile </a:t>
            </a:r>
            <a:r>
              <a:rPr lang="it-IT" kern="0" cap="small" dirty="0">
                <a:solidFill>
                  <a:sysClr val="windowText" lastClr="000000"/>
                </a:solidFill>
                <a:latin typeface="MTTMilano"/>
                <a:cs typeface="Times New Roman"/>
              </a:rPr>
              <a:t>(o con differente cadenza) di tutte le posizioni bancarie con un </a:t>
            </a:r>
            <a:r>
              <a:rPr lang="it-IT" i="1" kern="0" cap="small" dirty="0" err="1">
                <a:solidFill>
                  <a:sysClr val="windowText" lastClr="000000"/>
                </a:solidFill>
                <a:latin typeface="MTTMilano"/>
                <a:cs typeface="Times New Roman"/>
              </a:rPr>
              <a:t>quickly</a:t>
            </a:r>
            <a:r>
              <a:rPr lang="it-IT" i="1" kern="0" cap="small" dirty="0">
                <a:solidFill>
                  <a:sysClr val="windowText" lastClr="000000"/>
                </a:solidFill>
                <a:latin typeface="MTTMilano"/>
                <a:cs typeface="Times New Roman"/>
              </a:rPr>
              <a:t> report </a:t>
            </a:r>
            <a:r>
              <a:rPr lang="it-IT" kern="0" cap="small" dirty="0">
                <a:solidFill>
                  <a:sysClr val="windowText" lastClr="000000"/>
                </a:solidFill>
                <a:latin typeface="MTTMilano"/>
                <a:cs typeface="Times New Roman"/>
              </a:rPr>
              <a:t>e con una </a:t>
            </a:r>
            <a:r>
              <a:rPr lang="it-IT" kern="0" cap="small" dirty="0">
                <a:solidFill>
                  <a:srgbClr val="212E3C"/>
                </a:solidFill>
                <a:latin typeface="MTTMilano"/>
                <a:cs typeface="Times New Roman"/>
              </a:rPr>
              <a:t>reportistica dettagliata</a:t>
            </a:r>
            <a:r>
              <a:rPr lang="it-IT" kern="0" cap="small" dirty="0">
                <a:solidFill>
                  <a:sysClr val="windowText" lastClr="000000"/>
                </a:solidFill>
                <a:latin typeface="MTTMilano"/>
                <a:cs typeface="Times New Roman"/>
              </a:rPr>
              <a:t>, secondo le esigenze del fiduciante </a:t>
            </a:r>
          </a:p>
          <a:p>
            <a:pPr marL="538163" lvl="2" indent="-268288" algn="just">
              <a:lnSpc>
                <a:spcPct val="110000"/>
              </a:lnSpc>
              <a:buFont typeface="Wingdings" panose="05000000000000000000" pitchFamily="2" charset="2"/>
              <a:buChar char="§"/>
            </a:pPr>
            <a:r>
              <a:rPr lang="it-IT" kern="0" cap="small" dirty="0">
                <a:solidFill>
                  <a:srgbClr val="212E3C"/>
                </a:solidFill>
                <a:latin typeface="MTTMilano"/>
                <a:cs typeface="Times New Roman"/>
              </a:rPr>
              <a:t>Report</a:t>
            </a:r>
            <a:r>
              <a:rPr lang="it-IT" kern="0" cap="small" dirty="0">
                <a:solidFill>
                  <a:sysClr val="windowText" lastClr="000000"/>
                </a:solidFill>
                <a:latin typeface="MTTMilano"/>
                <a:cs typeface="Times New Roman"/>
              </a:rPr>
              <a:t> delle </a:t>
            </a:r>
            <a:r>
              <a:rPr lang="it-IT" i="1" kern="0" cap="small" dirty="0">
                <a:solidFill>
                  <a:sysClr val="windowText" lastClr="000000"/>
                </a:solidFill>
                <a:latin typeface="MTTMilano"/>
                <a:cs typeface="Times New Roman"/>
              </a:rPr>
              <a:t>macro asset class </a:t>
            </a:r>
            <a:r>
              <a:rPr lang="it-IT" kern="0" cap="small" dirty="0">
                <a:solidFill>
                  <a:sysClr val="windowText" lastClr="000000"/>
                </a:solidFill>
                <a:latin typeface="MTTMilano"/>
                <a:cs typeface="Times New Roman"/>
              </a:rPr>
              <a:t>(azionario/obbligazionario/monetario/ecc.)</a:t>
            </a:r>
          </a:p>
          <a:p>
            <a:pPr marL="538163" lvl="2" indent="-268288" algn="just">
              <a:lnSpc>
                <a:spcPct val="110000"/>
              </a:lnSpc>
              <a:buFont typeface="Wingdings" panose="05000000000000000000" pitchFamily="2" charset="2"/>
              <a:buChar char="§"/>
            </a:pPr>
            <a:r>
              <a:rPr lang="it-IT" kern="0" cap="small" dirty="0">
                <a:solidFill>
                  <a:srgbClr val="212E3C"/>
                </a:solidFill>
                <a:latin typeface="MTTMilano"/>
                <a:cs typeface="Times New Roman"/>
              </a:rPr>
              <a:t>Report</a:t>
            </a:r>
            <a:r>
              <a:rPr lang="it-IT" kern="0" cap="small" dirty="0">
                <a:solidFill>
                  <a:sysClr val="windowText" lastClr="000000"/>
                </a:solidFill>
                <a:latin typeface="MTTMilano"/>
                <a:cs typeface="Times New Roman"/>
              </a:rPr>
              <a:t> delle </a:t>
            </a:r>
            <a:r>
              <a:rPr lang="it-IT" i="1" kern="0" cap="small" dirty="0">
                <a:solidFill>
                  <a:sysClr val="windowText" lastClr="000000"/>
                </a:solidFill>
                <a:latin typeface="MTTMilano"/>
                <a:cs typeface="Times New Roman"/>
              </a:rPr>
              <a:t>micro asset class </a:t>
            </a:r>
            <a:r>
              <a:rPr lang="it-IT" kern="0" cap="small" dirty="0">
                <a:solidFill>
                  <a:sysClr val="windowText" lastClr="000000"/>
                </a:solidFill>
                <a:latin typeface="MTTMilano"/>
                <a:cs typeface="Times New Roman"/>
              </a:rPr>
              <a:t>(area geografica/società di gestione/strumento finanziario/ecc.)</a:t>
            </a:r>
          </a:p>
          <a:p>
            <a:pPr lvl="1" algn="just">
              <a:lnSpc>
                <a:spcPct val="110000"/>
              </a:lnSpc>
              <a:spcAft>
                <a:spcPts val="750"/>
              </a:spcAft>
              <a:buFont typeface="Wingdings" pitchFamily="2" charset="2"/>
              <a:buChar char="ü"/>
            </a:pPr>
            <a:endParaRPr lang="it-IT" sz="900" b="1" kern="0" dirty="0">
              <a:solidFill>
                <a:sysClr val="windowText" lastClr="000000"/>
              </a:solidFill>
              <a:latin typeface="MTTMilano"/>
              <a:ea typeface="Calibri"/>
              <a:cs typeface="Times New Roman"/>
            </a:endParaRPr>
          </a:p>
          <a:p>
            <a:pPr algn="just">
              <a:lnSpc>
                <a:spcPct val="110000"/>
              </a:lnSpc>
            </a:pPr>
            <a:endParaRPr lang="it-IT" kern="0" dirty="0">
              <a:solidFill>
                <a:schemeClr val="tx1">
                  <a:lumMod val="85000"/>
                  <a:lumOff val="15000"/>
                </a:schemeClr>
              </a:solidFill>
              <a:latin typeface="MTTMilano"/>
            </a:endParaRPr>
          </a:p>
        </p:txBody>
      </p:sp>
      <p:pic>
        <p:nvPicPr>
          <p:cNvPr id="2050" name="Picture 2" descr="Omino Bianco photos, royalty-free images, graphics, vectors &amp; videos |  Adobe Stock">
            <a:extLst>
              <a:ext uri="{FF2B5EF4-FFF2-40B4-BE49-F238E27FC236}">
                <a16:creationId xmlns:a16="http://schemas.microsoft.com/office/drawing/2014/main" id="{AE5DA4ED-BCEC-4123-A640-5787066CA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84125"/>
            <a:ext cx="3048001" cy="291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7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093C9A0-5FD3-45D1-A982-B00BEFC7310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Guardiano del patrimonio familiare </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3/4</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CD760D3F-3882-4F95-BB5A-B7CF3C4EC2DD}"/>
              </a:ext>
            </a:extLst>
          </p:cNvPr>
          <p:cNvSpPr txBox="1">
            <a:spLocks/>
          </p:cNvSpPr>
          <p:nvPr/>
        </p:nvSpPr>
        <p:spPr>
          <a:xfrm>
            <a:off x="457200" y="2398119"/>
            <a:ext cx="4876800" cy="407888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1" indent="-285750">
              <a:lnSpc>
                <a:spcPct val="110000"/>
              </a:lnSpc>
              <a:spcBef>
                <a:spcPts val="400"/>
              </a:spcBef>
              <a:buFont typeface="Wingdings" panose="05000000000000000000" pitchFamily="2" charset="2"/>
              <a:buChar char="q"/>
              <a:tabLst>
                <a:tab pos="685800" algn="l"/>
              </a:tabLst>
            </a:pPr>
            <a:r>
              <a:rPr lang="it-IT" b="1" cap="small" dirty="0">
                <a:solidFill>
                  <a:schemeClr val="tx2"/>
                </a:solidFill>
                <a:latin typeface="MTTMilano"/>
                <a:cs typeface="Times New Roman"/>
              </a:rPr>
              <a:t>Controlli sull’operatività degli intermediari:</a:t>
            </a:r>
          </a:p>
          <a:p>
            <a:pPr marL="538163" lvl="2" indent="-268288">
              <a:lnSpc>
                <a:spcPct val="120000"/>
              </a:lnSpc>
              <a:spcBef>
                <a:spcPts val="0"/>
              </a:spcBef>
              <a:buFont typeface="Wingdings" panose="05000000000000000000" pitchFamily="2" charset="2"/>
              <a:buChar char="§"/>
            </a:pPr>
            <a:r>
              <a:rPr lang="it-IT" cap="small" dirty="0">
                <a:latin typeface="MTTMilano"/>
                <a:cs typeface="Times New Roman"/>
              </a:rPr>
              <a:t>Verifica del </a:t>
            </a:r>
            <a:r>
              <a:rPr lang="it-IT" cap="small" dirty="0">
                <a:solidFill>
                  <a:srgbClr val="212E3C"/>
                </a:solidFill>
                <a:latin typeface="MTTMilano"/>
                <a:cs typeface="Times New Roman"/>
              </a:rPr>
              <a:t>conseguimento</a:t>
            </a:r>
            <a:r>
              <a:rPr lang="it-IT" cap="small" dirty="0">
                <a:latin typeface="MTTMilano"/>
                <a:cs typeface="Times New Roman"/>
              </a:rPr>
              <a:t> degli </a:t>
            </a:r>
            <a:r>
              <a:rPr lang="it-IT" cap="small" dirty="0">
                <a:solidFill>
                  <a:srgbClr val="212E3C"/>
                </a:solidFill>
                <a:latin typeface="MTTMilano"/>
                <a:cs typeface="Times New Roman"/>
              </a:rPr>
              <a:t>obiettivi di investimento</a:t>
            </a:r>
          </a:p>
          <a:p>
            <a:pPr marL="538163" lvl="2" indent="-268288">
              <a:lnSpc>
                <a:spcPct val="120000"/>
              </a:lnSpc>
              <a:spcBef>
                <a:spcPts val="0"/>
              </a:spcBef>
              <a:buFont typeface="Wingdings" panose="05000000000000000000" pitchFamily="2" charset="2"/>
              <a:buChar char="§"/>
            </a:pPr>
            <a:r>
              <a:rPr lang="it-IT" cap="small" dirty="0">
                <a:latin typeface="MTTMilano"/>
                <a:cs typeface="Times New Roman"/>
              </a:rPr>
              <a:t>Verifica del rispetto delle </a:t>
            </a:r>
            <a:r>
              <a:rPr lang="it-IT" cap="small" dirty="0">
                <a:solidFill>
                  <a:srgbClr val="212E3C"/>
                </a:solidFill>
                <a:latin typeface="MTTMilano"/>
                <a:cs typeface="Times New Roman"/>
              </a:rPr>
              <a:t>direttive di investimento</a:t>
            </a:r>
          </a:p>
          <a:p>
            <a:pPr marL="538163" lvl="2" indent="-268288">
              <a:lnSpc>
                <a:spcPct val="120000"/>
              </a:lnSpc>
              <a:spcBef>
                <a:spcPts val="0"/>
              </a:spcBef>
              <a:buFont typeface="Wingdings" panose="05000000000000000000" pitchFamily="2" charset="2"/>
              <a:buChar char="§"/>
            </a:pPr>
            <a:r>
              <a:rPr lang="it-IT" cap="small" dirty="0">
                <a:latin typeface="MTTMilano"/>
                <a:cs typeface="Times New Roman"/>
              </a:rPr>
              <a:t>Verifica della </a:t>
            </a:r>
            <a:r>
              <a:rPr lang="it-IT" cap="small" dirty="0">
                <a:solidFill>
                  <a:srgbClr val="212E3C"/>
                </a:solidFill>
                <a:latin typeface="MTTMilano"/>
                <a:cs typeface="Times New Roman"/>
              </a:rPr>
              <a:t>frequenza</a:t>
            </a:r>
            <a:r>
              <a:rPr lang="it-IT" cap="small" dirty="0">
                <a:latin typeface="MTTMilano"/>
                <a:cs typeface="Times New Roman"/>
              </a:rPr>
              <a:t> delle operazioni in </a:t>
            </a:r>
            <a:r>
              <a:rPr lang="it-IT" cap="small" dirty="0">
                <a:solidFill>
                  <a:srgbClr val="212E3C"/>
                </a:solidFill>
                <a:latin typeface="MTTMilano"/>
                <a:cs typeface="Times New Roman"/>
              </a:rPr>
              <a:t>strumenti finanziari</a:t>
            </a:r>
          </a:p>
          <a:p>
            <a:pPr marL="538163" lvl="2" indent="-268288">
              <a:lnSpc>
                <a:spcPct val="120000"/>
              </a:lnSpc>
              <a:spcBef>
                <a:spcPts val="0"/>
              </a:spcBef>
              <a:spcAft>
                <a:spcPts val="750"/>
              </a:spcAft>
              <a:buFont typeface="Wingdings" panose="05000000000000000000" pitchFamily="2" charset="2"/>
              <a:buChar char="§"/>
            </a:pPr>
            <a:r>
              <a:rPr lang="it-IT" cap="small" dirty="0">
                <a:latin typeface="MTTMilano"/>
                <a:cs typeface="Times New Roman"/>
              </a:rPr>
              <a:t>Analisi della </a:t>
            </a:r>
            <a:r>
              <a:rPr lang="it-IT" cap="small" dirty="0">
                <a:solidFill>
                  <a:srgbClr val="212E3C"/>
                </a:solidFill>
                <a:latin typeface="MTTMilano"/>
                <a:cs typeface="Times New Roman"/>
              </a:rPr>
              <a:t>performance</a:t>
            </a:r>
            <a:r>
              <a:rPr lang="it-IT" cap="small" dirty="0">
                <a:latin typeface="MTTMilano"/>
                <a:cs typeface="Times New Roman"/>
              </a:rPr>
              <a:t> globale rispetto ai </a:t>
            </a:r>
            <a:r>
              <a:rPr lang="it-IT" cap="small" dirty="0">
                <a:solidFill>
                  <a:srgbClr val="212E3C"/>
                </a:solidFill>
                <a:latin typeface="MTTMilano"/>
                <a:cs typeface="Times New Roman"/>
              </a:rPr>
              <a:t>benchmark</a:t>
            </a:r>
            <a:r>
              <a:rPr lang="it-IT" cap="small" dirty="0">
                <a:latin typeface="MTTMilano"/>
                <a:cs typeface="Times New Roman"/>
              </a:rPr>
              <a:t> di riferimento</a:t>
            </a:r>
            <a:endParaRPr lang="it-IT" b="1" kern="0" cap="small" dirty="0">
              <a:solidFill>
                <a:sysClr val="windowText" lastClr="000000"/>
              </a:solidFill>
              <a:latin typeface="MTTMilano"/>
              <a:ea typeface="Calibri"/>
              <a:cs typeface="Times New Roman"/>
            </a:endParaRPr>
          </a:p>
          <a:p>
            <a:pPr algn="just">
              <a:lnSpc>
                <a:spcPct val="110000"/>
              </a:lnSpc>
            </a:pPr>
            <a:endParaRPr lang="it-IT" kern="0" dirty="0">
              <a:solidFill>
                <a:schemeClr val="tx1">
                  <a:lumMod val="85000"/>
                  <a:lumOff val="15000"/>
                </a:schemeClr>
              </a:solidFill>
              <a:latin typeface="MTTMilano"/>
            </a:endParaRPr>
          </a:p>
        </p:txBody>
      </p:sp>
      <p:pic>
        <p:nvPicPr>
          <p:cNvPr id="4" name="Immagine 3">
            <a:extLst>
              <a:ext uri="{FF2B5EF4-FFF2-40B4-BE49-F238E27FC236}">
                <a16:creationId xmlns:a16="http://schemas.microsoft.com/office/drawing/2014/main" id="{5E89708F-1B0B-467F-B56F-2F01511A4456}"/>
              </a:ext>
            </a:extLst>
          </p:cNvPr>
          <p:cNvPicPr>
            <a:picLocks noChangeAspect="1"/>
          </p:cNvPicPr>
          <p:nvPr/>
        </p:nvPicPr>
        <p:blipFill>
          <a:blip r:embed="rId2"/>
          <a:stretch>
            <a:fillRect/>
          </a:stretch>
        </p:blipFill>
        <p:spPr>
          <a:xfrm>
            <a:off x="6019800" y="2514600"/>
            <a:ext cx="2379320" cy="3246780"/>
          </a:xfrm>
          <a:prstGeom prst="rect">
            <a:avLst/>
          </a:prstGeom>
        </p:spPr>
      </p:pic>
    </p:spTree>
    <p:extLst>
      <p:ext uri="{BB962C8B-B14F-4D97-AF65-F5344CB8AC3E}">
        <p14:creationId xmlns:p14="http://schemas.microsoft.com/office/powerpoint/2010/main" val="20215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F7885A-A48B-4DB6-A761-7F2A9EB4C934}"/>
              </a:ext>
            </a:extLst>
          </p:cNvPr>
          <p:cNvSpPr txBox="1">
            <a:spLocks/>
          </p:cNvSpPr>
          <p:nvPr/>
        </p:nvSpPr>
        <p:spPr>
          <a:xfrm>
            <a:off x="381000" y="920889"/>
            <a:ext cx="8305800"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3000" kern="0" dirty="0">
                <a:solidFill>
                  <a:schemeClr val="tx2"/>
                </a:solidFill>
                <a:effectLst>
                  <a:outerShdw blurRad="38100" dist="38100" dir="2700000" algn="tl">
                    <a:srgbClr val="000000">
                      <a:alpha val="43137"/>
                    </a:srgbClr>
                  </a:outerShdw>
                </a:effectLst>
                <a:latin typeface="MTTMilano"/>
              </a:rPr>
              <a:t>La fruibilità del </a:t>
            </a:r>
            <a:r>
              <a:rPr lang="it-IT" sz="3000" b="1" kern="0" dirty="0">
                <a:solidFill>
                  <a:schemeClr val="tx2"/>
                </a:solidFill>
                <a:effectLst>
                  <a:outerShdw blurRad="38100" dist="38100" dir="2700000" algn="tl">
                    <a:srgbClr val="000000">
                      <a:alpha val="43137"/>
                    </a:srgbClr>
                  </a:outerShdw>
                </a:effectLst>
                <a:latin typeface="MTTMilano"/>
              </a:rPr>
              <a:t>Mandato Fiduciario</a:t>
            </a:r>
            <a:endParaRPr lang="it-IT" sz="3000" kern="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4" name="CasellaDiTesto 3">
            <a:extLst>
              <a:ext uri="{FF2B5EF4-FFF2-40B4-BE49-F238E27FC236}">
                <a16:creationId xmlns:a16="http://schemas.microsoft.com/office/drawing/2014/main" id="{21CC56DA-D68A-4F5D-B3E5-991E40DD637B}"/>
              </a:ext>
            </a:extLst>
          </p:cNvPr>
          <p:cNvSpPr txBox="1"/>
          <p:nvPr/>
        </p:nvSpPr>
        <p:spPr>
          <a:xfrm>
            <a:off x="381000" y="2080260"/>
            <a:ext cx="5334000" cy="3631763"/>
          </a:xfrm>
          <a:prstGeom prst="rect">
            <a:avLst/>
          </a:prstGeom>
          <a:noFill/>
        </p:spPr>
        <p:txBody>
          <a:bodyPr wrap="square">
            <a:spAutoFit/>
          </a:bodyPr>
          <a:lstStyle/>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intestazione di </a:t>
            </a:r>
            <a:r>
              <a:rPr kumimoji="0" lang="it-IT" sz="2000" b="1" i="0" u="none" strike="noStrike" kern="0" cap="small" spc="0" normalizeH="0" baseline="0" noProof="0" dirty="0">
                <a:ln>
                  <a:noFill/>
                </a:ln>
                <a:solidFill>
                  <a:schemeClr val="tx2"/>
                </a:solidFill>
                <a:effectLst/>
                <a:uLnTx/>
                <a:uFillTx/>
                <a:latin typeface="+mn-lt"/>
                <a:cs typeface="+mn-cs"/>
              </a:rPr>
              <a:t>partecipazioni sociali </a:t>
            </a:r>
            <a:r>
              <a:rPr kumimoji="0" lang="it-IT" sz="2000" b="0" i="0" u="none" strike="noStrike" kern="0" cap="small" spc="0" normalizeH="0" baseline="0" noProof="0" dirty="0">
                <a:ln>
                  <a:noFill/>
                </a:ln>
                <a:effectLst/>
                <a:uLnTx/>
                <a:uFillTx/>
                <a:latin typeface="+mn-lt"/>
                <a:cs typeface="+mn-cs"/>
              </a:rPr>
              <a:t>(azioni di società quotate e non quotate, quote di </a:t>
            </a:r>
            <a:r>
              <a:rPr kumimoji="0" lang="it-IT" sz="2000" b="0" i="0" u="none" strike="noStrike" kern="0" cap="small" spc="0" normalizeH="0" baseline="0" noProof="0" dirty="0" err="1">
                <a:ln>
                  <a:noFill/>
                </a:ln>
                <a:effectLst/>
                <a:uLnTx/>
                <a:uFillTx/>
                <a:latin typeface="+mn-lt"/>
                <a:cs typeface="+mn-cs"/>
              </a:rPr>
              <a:t>Srl,etc</a:t>
            </a:r>
            <a:r>
              <a:rPr kumimoji="0" lang="it-IT" sz="2000" b="0" i="0" u="none" strike="noStrike" kern="0" cap="small" spc="0" normalizeH="0" baseline="0" noProof="0" dirty="0">
                <a:ln>
                  <a:noFill/>
                </a:ln>
                <a:effectLst/>
                <a:uLnTx/>
                <a:uFillTx/>
                <a:latin typeface="+mn-lt"/>
                <a:cs typeface="+mn-cs"/>
              </a:rPr>
              <a:t>)</a:t>
            </a:r>
          </a:p>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gestione di </a:t>
            </a:r>
            <a:r>
              <a:rPr kumimoji="0" lang="it-IT" sz="2000" b="1" i="0" u="none" strike="noStrike" kern="0" cap="small" spc="0" normalizeH="0" baseline="0" noProof="0" dirty="0">
                <a:ln>
                  <a:noFill/>
                </a:ln>
                <a:solidFill>
                  <a:schemeClr val="tx2"/>
                </a:solidFill>
                <a:effectLst/>
                <a:uLnTx/>
                <a:uFillTx/>
                <a:latin typeface="+mn-lt"/>
                <a:cs typeface="+mn-cs"/>
              </a:rPr>
              <a:t>patti parasociali</a:t>
            </a:r>
            <a:endParaRPr kumimoji="0" lang="it-IT" sz="2000" b="0" i="0" u="none" strike="noStrike" kern="0" cap="small" spc="0" normalizeH="0" baseline="0" noProof="0" dirty="0">
              <a:ln>
                <a:noFill/>
              </a:ln>
              <a:solidFill>
                <a:schemeClr val="tx2"/>
              </a:solidFill>
              <a:effectLst/>
              <a:uLnTx/>
              <a:uFillTx/>
              <a:latin typeface="+mn-lt"/>
              <a:cs typeface="+mn-cs"/>
            </a:endParaRPr>
          </a:p>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intestazione di </a:t>
            </a:r>
            <a:r>
              <a:rPr kumimoji="0" lang="it-IT" sz="2000" b="1" i="0" u="none" strike="noStrike" kern="0" cap="small" spc="0" normalizeH="0" baseline="0" noProof="0" dirty="0">
                <a:ln>
                  <a:noFill/>
                </a:ln>
                <a:solidFill>
                  <a:schemeClr val="tx2"/>
                </a:solidFill>
                <a:effectLst/>
                <a:uLnTx/>
                <a:uFillTx/>
                <a:latin typeface="+mn-lt"/>
                <a:cs typeface="+mn-cs"/>
              </a:rPr>
              <a:t>disponibilità liquide</a:t>
            </a:r>
            <a:r>
              <a:rPr kumimoji="0" lang="it-IT" sz="2000" b="1" i="0" u="none" strike="noStrike" kern="0" cap="small" spc="0" normalizeH="0" baseline="0" noProof="0" dirty="0">
                <a:ln>
                  <a:noFill/>
                </a:ln>
                <a:solidFill>
                  <a:schemeClr val="bg1">
                    <a:lumMod val="50000"/>
                  </a:schemeClr>
                </a:solidFill>
                <a:effectLst/>
                <a:uLnTx/>
                <a:uFillTx/>
                <a:latin typeface="+mn-lt"/>
                <a:cs typeface="+mn-cs"/>
              </a:rPr>
              <a:t>,</a:t>
            </a:r>
            <a:r>
              <a:rPr kumimoji="0" lang="it-IT" sz="2000" b="1" i="0" u="none" strike="noStrike" kern="0" cap="small" spc="0" normalizeH="0" baseline="0" noProof="0" dirty="0">
                <a:ln>
                  <a:noFill/>
                </a:ln>
                <a:effectLst/>
                <a:uLnTx/>
                <a:uFillTx/>
                <a:latin typeface="+mn-lt"/>
                <a:cs typeface="+mn-cs"/>
              </a:rPr>
              <a:t> </a:t>
            </a:r>
            <a:r>
              <a:rPr kumimoji="0" lang="it-IT" sz="2000" i="0" u="none" strike="noStrike" kern="0" cap="small" spc="0" normalizeH="0" baseline="0" noProof="0" dirty="0">
                <a:ln>
                  <a:noFill/>
                </a:ln>
                <a:effectLst/>
                <a:uLnTx/>
                <a:uFillTx/>
                <a:latin typeface="+mn-lt"/>
                <a:cs typeface="+mn-cs"/>
              </a:rPr>
              <a:t>di </a:t>
            </a:r>
            <a:r>
              <a:rPr lang="it-IT" sz="2000" b="1" kern="0" cap="small" dirty="0">
                <a:solidFill>
                  <a:schemeClr val="tx2"/>
                </a:solidFill>
                <a:latin typeface="+mn-lt"/>
              </a:rPr>
              <a:t>polizze assicurative</a:t>
            </a:r>
            <a:r>
              <a:rPr lang="it-IT" sz="2000" b="1" kern="0" cap="small" dirty="0">
                <a:solidFill>
                  <a:schemeClr val="bg1">
                    <a:lumMod val="50000"/>
                  </a:schemeClr>
                </a:solidFill>
                <a:latin typeface="+mn-lt"/>
              </a:rPr>
              <a:t>, </a:t>
            </a:r>
            <a:r>
              <a:rPr lang="it-IT" sz="2000" kern="0" cap="small" dirty="0">
                <a:latin typeface="+mn-lt"/>
              </a:rPr>
              <a:t>di</a:t>
            </a:r>
            <a:r>
              <a:rPr lang="it-IT" sz="2000" b="1" kern="0" cap="small" dirty="0">
                <a:solidFill>
                  <a:schemeClr val="bg1">
                    <a:lumMod val="50000"/>
                  </a:schemeClr>
                </a:solidFill>
                <a:latin typeface="+mn-lt"/>
              </a:rPr>
              <a:t> </a:t>
            </a:r>
            <a:r>
              <a:rPr lang="it-IT" sz="2000" b="1" kern="0" cap="small" dirty="0">
                <a:solidFill>
                  <a:schemeClr val="tx2"/>
                </a:solidFill>
                <a:latin typeface="+mn-lt"/>
              </a:rPr>
              <a:t>gestioni patrimoniali </a:t>
            </a:r>
            <a:r>
              <a:rPr lang="it-IT" sz="2000" kern="0" cap="small" dirty="0">
                <a:latin typeface="+mn-lt"/>
              </a:rPr>
              <a:t>e di </a:t>
            </a:r>
            <a:r>
              <a:rPr kumimoji="0" lang="it-IT" sz="2000" b="1" i="0" u="none" strike="noStrike" kern="0" cap="small" spc="0" normalizeH="0" baseline="0" noProof="0" dirty="0">
                <a:ln>
                  <a:noFill/>
                </a:ln>
                <a:solidFill>
                  <a:schemeClr val="tx2"/>
                </a:solidFill>
                <a:effectLst/>
                <a:uLnTx/>
                <a:uFillTx/>
                <a:latin typeface="+mn-lt"/>
                <a:cs typeface="+mn-cs"/>
              </a:rPr>
              <a:t>strumenti e prodotti finanziari </a:t>
            </a:r>
            <a:r>
              <a:rPr kumimoji="0" lang="it-IT" sz="2000" b="0" i="0" u="none" strike="noStrike" kern="0" cap="small" spc="0" normalizeH="0" baseline="0" noProof="0" dirty="0">
                <a:ln>
                  <a:noFill/>
                </a:ln>
                <a:effectLst/>
                <a:uLnTx/>
                <a:uFillTx/>
                <a:latin typeface="+mn-lt"/>
                <a:cs typeface="+mn-cs"/>
              </a:rPr>
              <a:t>nelle loro diverse tipologie (titoli di Stato, azioni, fondi comuni di investimento, OICR, obbligazioni quotate o meno, certificati di deposito, </a:t>
            </a:r>
            <a:r>
              <a:rPr kumimoji="0" lang="it-IT" sz="2000" b="0" i="0" u="none" strike="noStrike" kern="0" cap="small" spc="0" normalizeH="0" baseline="0" noProof="0" dirty="0" err="1">
                <a:ln>
                  <a:noFill/>
                </a:ln>
                <a:effectLst/>
                <a:uLnTx/>
                <a:uFillTx/>
                <a:latin typeface="+mn-lt"/>
                <a:cs typeface="+mn-cs"/>
              </a:rPr>
              <a:t>etc</a:t>
            </a:r>
            <a:r>
              <a:rPr kumimoji="0" lang="it-IT" sz="2000" b="0" i="0" u="none" strike="noStrike" kern="0" cap="small" spc="0" normalizeH="0" baseline="0" noProof="0" dirty="0">
                <a:ln>
                  <a:noFill/>
                </a:ln>
                <a:effectLst/>
                <a:uLnTx/>
                <a:uFillTx/>
                <a:latin typeface="+mn-lt"/>
                <a:cs typeface="+mn-cs"/>
              </a:rPr>
              <a:t>)</a:t>
            </a:r>
          </a:p>
        </p:txBody>
      </p:sp>
      <p:pic>
        <p:nvPicPr>
          <p:cNvPr id="5" name="Immagine 4">
            <a:extLst>
              <a:ext uri="{FF2B5EF4-FFF2-40B4-BE49-F238E27FC236}">
                <a16:creationId xmlns:a16="http://schemas.microsoft.com/office/drawing/2014/main" id="{56EC362D-8A1F-46A8-A8C8-86FEE8344B8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2718" y="2286000"/>
            <a:ext cx="2819723" cy="3124200"/>
          </a:xfrm>
          <a:prstGeom prst="rect">
            <a:avLst/>
          </a:prstGeom>
        </p:spPr>
      </p:pic>
    </p:spTree>
    <p:extLst>
      <p:ext uri="{BB962C8B-B14F-4D97-AF65-F5344CB8AC3E}">
        <p14:creationId xmlns:p14="http://schemas.microsoft.com/office/powerpoint/2010/main" val="3794138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093C9A0-5FD3-45D1-A982-B00BEFC7310B}"/>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Guardiano del patrimonio familiare </a:t>
            </a:r>
            <a:r>
              <a:rPr kumimoji="0" lang="it-IT" sz="2400"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4/4</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CD760D3F-3882-4F95-BB5A-B7CF3C4EC2DD}"/>
              </a:ext>
            </a:extLst>
          </p:cNvPr>
          <p:cNvSpPr txBox="1">
            <a:spLocks/>
          </p:cNvSpPr>
          <p:nvPr/>
        </p:nvSpPr>
        <p:spPr>
          <a:xfrm>
            <a:off x="457200" y="2398120"/>
            <a:ext cx="4648200" cy="225032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49263" lvl="1" indent="-449263" algn="just">
              <a:lnSpc>
                <a:spcPct val="110000"/>
              </a:lnSpc>
              <a:spcBef>
                <a:spcPts val="400"/>
              </a:spcBef>
              <a:buFont typeface="Wingdings" panose="05000000000000000000" pitchFamily="2" charset="2"/>
              <a:buChar char="q"/>
              <a:tabLst>
                <a:tab pos="685800" algn="l"/>
              </a:tabLst>
            </a:pPr>
            <a:r>
              <a:rPr lang="it-IT" b="1" cap="small" dirty="0">
                <a:solidFill>
                  <a:schemeClr val="tx2"/>
                </a:solidFill>
                <a:latin typeface="MTTMilano"/>
                <a:cs typeface="Times New Roman"/>
              </a:rPr>
              <a:t>Risk Management:</a:t>
            </a:r>
          </a:p>
          <a:p>
            <a:pPr marL="538163" lvl="2" indent="-268288" algn="just">
              <a:lnSpc>
                <a:spcPct val="120000"/>
              </a:lnSpc>
              <a:spcBef>
                <a:spcPts val="0"/>
              </a:spcBef>
              <a:buFont typeface="Wingdings" panose="05000000000000000000" pitchFamily="2" charset="2"/>
              <a:buChar char="§"/>
            </a:pPr>
            <a:r>
              <a:rPr lang="it-IT" cap="small" dirty="0">
                <a:latin typeface="MTTMilano"/>
                <a:cs typeface="Times New Roman"/>
              </a:rPr>
              <a:t>Monitoraggio e predisposizione di un </a:t>
            </a:r>
            <a:r>
              <a:rPr lang="it-IT" cap="small" dirty="0">
                <a:solidFill>
                  <a:srgbClr val="212E3C"/>
                </a:solidFill>
                <a:latin typeface="MTTMilano"/>
                <a:cs typeface="Times New Roman"/>
              </a:rPr>
              <a:t>report</a:t>
            </a:r>
            <a:r>
              <a:rPr lang="it-IT" cap="small" dirty="0">
                <a:latin typeface="MTTMilano"/>
                <a:cs typeface="Times New Roman"/>
              </a:rPr>
              <a:t> specifico relativo </a:t>
            </a:r>
            <a:r>
              <a:rPr lang="it-IT" cap="small" dirty="0">
                <a:solidFill>
                  <a:srgbClr val="212E3C"/>
                </a:solidFill>
                <a:latin typeface="MTTMilano"/>
                <a:cs typeface="Times New Roman"/>
              </a:rPr>
              <a:t>all’esposizione del patrimonio a rischi</a:t>
            </a:r>
          </a:p>
          <a:p>
            <a:pPr marL="538163" lvl="2" indent="-268288" algn="just">
              <a:lnSpc>
                <a:spcPct val="120000"/>
              </a:lnSpc>
              <a:spcBef>
                <a:spcPts val="0"/>
              </a:spcBef>
              <a:buClr>
                <a:schemeClr val="tx1"/>
              </a:buClr>
              <a:buFont typeface="Wingdings" panose="05000000000000000000" pitchFamily="2" charset="2"/>
              <a:buChar char="§"/>
            </a:pPr>
            <a:r>
              <a:rPr lang="it-IT" cap="small" dirty="0">
                <a:solidFill>
                  <a:srgbClr val="212E3C"/>
                </a:solidFill>
                <a:latin typeface="MTTMilano"/>
                <a:cs typeface="Times New Roman"/>
              </a:rPr>
              <a:t>Supporto</a:t>
            </a:r>
            <a:r>
              <a:rPr lang="it-IT" cap="small" dirty="0">
                <a:latin typeface="MTTMilano"/>
                <a:cs typeface="Times New Roman"/>
              </a:rPr>
              <a:t> nella definizione di rischio massimo</a:t>
            </a:r>
          </a:p>
          <a:p>
            <a:pPr marL="538163" lvl="2" indent="-268288" algn="just">
              <a:lnSpc>
                <a:spcPct val="120000"/>
              </a:lnSpc>
              <a:spcBef>
                <a:spcPts val="0"/>
              </a:spcBef>
              <a:spcAft>
                <a:spcPts val="750"/>
              </a:spcAft>
              <a:buFont typeface="Wingdings" panose="05000000000000000000" pitchFamily="2" charset="2"/>
              <a:buChar char="§"/>
            </a:pPr>
            <a:r>
              <a:rPr lang="it-IT" cap="small" dirty="0">
                <a:latin typeface="MTTMilano"/>
                <a:cs typeface="Times New Roman"/>
              </a:rPr>
              <a:t>Analisi del </a:t>
            </a:r>
            <a:r>
              <a:rPr lang="it-IT" cap="small" dirty="0">
                <a:solidFill>
                  <a:srgbClr val="212E3C"/>
                </a:solidFill>
                <a:latin typeface="MTTMilano"/>
                <a:cs typeface="Times New Roman"/>
              </a:rPr>
              <a:t>profilo di rischio-rendimento</a:t>
            </a:r>
            <a:endParaRPr lang="it-IT" kern="0" cap="small" dirty="0">
              <a:solidFill>
                <a:schemeClr val="tx1">
                  <a:lumMod val="85000"/>
                  <a:lumOff val="15000"/>
                </a:schemeClr>
              </a:solidFill>
              <a:latin typeface="MTTMilano"/>
            </a:endParaRPr>
          </a:p>
        </p:txBody>
      </p:sp>
      <p:pic>
        <p:nvPicPr>
          <p:cNvPr id="5" name="Immagine 4">
            <a:extLst>
              <a:ext uri="{FF2B5EF4-FFF2-40B4-BE49-F238E27FC236}">
                <a16:creationId xmlns:a16="http://schemas.microsoft.com/office/drawing/2014/main" id="{8B4DB23A-9859-4770-969A-A8D9467594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80654" y="3581400"/>
            <a:ext cx="3893278" cy="2590800"/>
          </a:xfrm>
          <a:prstGeom prst="rect">
            <a:avLst/>
          </a:prstGeom>
        </p:spPr>
      </p:pic>
    </p:spTree>
    <p:extLst>
      <p:ext uri="{BB962C8B-B14F-4D97-AF65-F5344CB8AC3E}">
        <p14:creationId xmlns:p14="http://schemas.microsoft.com/office/powerpoint/2010/main" val="80680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8CE5BAA-EDEB-4033-8EF6-CF8C2ED85794}"/>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Attuazione di Patti di Sindacato</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F48119BF-E19E-40C0-879E-A323BD00656B}"/>
              </a:ext>
            </a:extLst>
          </p:cNvPr>
          <p:cNvSpPr txBox="1">
            <a:spLocks/>
          </p:cNvSpPr>
          <p:nvPr/>
        </p:nvSpPr>
        <p:spPr>
          <a:xfrm>
            <a:off x="457200" y="2057400"/>
            <a:ext cx="8229600" cy="1752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10000"/>
              </a:lnSpc>
              <a:spcAft>
                <a:spcPts val="600"/>
              </a:spcAft>
            </a:pPr>
            <a:r>
              <a:rPr lang="it-IT" kern="0" cap="small" dirty="0">
                <a:solidFill>
                  <a:sysClr val="windowText" lastClr="000000"/>
                </a:solidFill>
                <a:latin typeface="MTTMilano"/>
              </a:rPr>
              <a:t>Il patto di sindacato è un accordo tra due o più soci in base al quale gli aderenti si impegnano a </a:t>
            </a:r>
            <a:r>
              <a:rPr lang="it-IT" b="1" kern="0" cap="small" dirty="0">
                <a:solidFill>
                  <a:srgbClr val="212E3C"/>
                </a:solidFill>
                <a:latin typeface="MTTMilano"/>
              </a:rPr>
              <a:t>deliberare solidalmente </a:t>
            </a:r>
            <a:r>
              <a:rPr lang="it-IT" kern="0" cap="small" dirty="0">
                <a:solidFill>
                  <a:sysClr val="windowText" lastClr="000000"/>
                </a:solidFill>
                <a:latin typeface="MTTMilano"/>
              </a:rPr>
              <a:t>su alcune importanti questioni inerenti la vita della società.</a:t>
            </a:r>
          </a:p>
          <a:p>
            <a:pPr algn="just">
              <a:lnSpc>
                <a:spcPct val="110000"/>
              </a:lnSpc>
              <a:spcAft>
                <a:spcPts val="600"/>
              </a:spcAft>
            </a:pPr>
            <a:r>
              <a:rPr lang="it-IT" kern="0" cap="small" dirty="0">
                <a:solidFill>
                  <a:sysClr val="windowText" lastClr="000000"/>
                </a:solidFill>
                <a:latin typeface="MTTMilano"/>
              </a:rPr>
              <a:t>I patti di sindacato si basano sull’unitarietà comportamentale degli aderenti e la loro gestione può risultare particolarmente complessa.</a:t>
            </a:r>
          </a:p>
        </p:txBody>
      </p:sp>
      <p:sp>
        <p:nvSpPr>
          <p:cNvPr id="5" name="CasellaDiTesto 4">
            <a:extLst>
              <a:ext uri="{FF2B5EF4-FFF2-40B4-BE49-F238E27FC236}">
                <a16:creationId xmlns:a16="http://schemas.microsoft.com/office/drawing/2014/main" id="{A9CFCD2D-D968-4072-BEA3-5E27DF717582}"/>
              </a:ext>
            </a:extLst>
          </p:cNvPr>
          <p:cNvSpPr txBox="1"/>
          <p:nvPr/>
        </p:nvSpPr>
        <p:spPr>
          <a:xfrm>
            <a:off x="457200" y="3690878"/>
            <a:ext cx="4572000" cy="2862322"/>
          </a:xfrm>
          <a:prstGeom prst="rect">
            <a:avLst/>
          </a:prstGeom>
          <a:noFill/>
        </p:spPr>
        <p:txBody>
          <a:bodyPr wrap="square">
            <a:spAutoFit/>
          </a:bodyPr>
          <a:lstStyle/>
          <a:p>
            <a:pPr algn="just"/>
            <a:r>
              <a:rPr lang="it-IT" b="1" kern="0" cap="small" dirty="0">
                <a:solidFill>
                  <a:schemeClr val="tx2"/>
                </a:solidFill>
                <a:latin typeface="MTTMilano"/>
              </a:rPr>
              <a:t>Vantaggi: </a:t>
            </a:r>
          </a:p>
          <a:p>
            <a:pPr algn="just"/>
            <a:r>
              <a:rPr lang="it-IT" kern="0" cap="small" dirty="0">
                <a:solidFill>
                  <a:sysClr val="windowText" lastClr="000000"/>
                </a:solidFill>
                <a:latin typeface="MTTMilano"/>
              </a:rPr>
              <a:t>L’intervento di una </a:t>
            </a:r>
            <a:r>
              <a:rPr lang="it-IT" b="1" kern="0" cap="small" dirty="0">
                <a:solidFill>
                  <a:srgbClr val="212E3C"/>
                </a:solidFill>
                <a:latin typeface="MTTMilano"/>
              </a:rPr>
              <a:t>Fiduciaria </a:t>
            </a:r>
            <a:r>
              <a:rPr lang="it-IT" kern="0" cap="small" dirty="0">
                <a:solidFill>
                  <a:sysClr val="windowText" lastClr="000000"/>
                </a:solidFill>
                <a:latin typeface="MTTMilano"/>
              </a:rPr>
              <a:t>attraverso l’intestazione di tutte le quote sindacate, riesce a </a:t>
            </a:r>
            <a:r>
              <a:rPr lang="it-IT" b="1" kern="0" cap="small" dirty="0">
                <a:solidFill>
                  <a:srgbClr val="212E3C"/>
                </a:solidFill>
                <a:latin typeface="MTTMilano"/>
              </a:rPr>
              <a:t>garantire la rappresentanza solidale in assemblea</a:t>
            </a:r>
            <a:r>
              <a:rPr lang="it-IT" kern="0" cap="small" dirty="0">
                <a:solidFill>
                  <a:sysClr val="windowText" lastClr="000000"/>
                </a:solidFill>
                <a:latin typeface="MTTMilano"/>
              </a:rPr>
              <a:t> ed assicura il rispetto degli impegni assunti. La fiduciaria è </a:t>
            </a:r>
            <a:r>
              <a:rPr lang="it-IT" b="1" kern="0" cap="small" dirty="0">
                <a:solidFill>
                  <a:srgbClr val="212E3C"/>
                </a:solidFill>
                <a:latin typeface="MTTMilano"/>
              </a:rPr>
              <a:t>obbligata ad eseguire le disposizioni indicate nel mandato </a:t>
            </a:r>
            <a:r>
              <a:rPr lang="it-IT" kern="0" cap="small" dirty="0">
                <a:solidFill>
                  <a:sysClr val="windowText" lastClr="000000"/>
                </a:solidFill>
                <a:latin typeface="MTTMilano"/>
              </a:rPr>
              <a:t>e qualunque controversia dovesse insorgere tra i soci non potrebbe ritardare o impedire l’esecuzione del patto.</a:t>
            </a:r>
          </a:p>
        </p:txBody>
      </p:sp>
      <p:pic>
        <p:nvPicPr>
          <p:cNvPr id="6" name="Immagine 5">
            <a:extLst>
              <a:ext uri="{FF2B5EF4-FFF2-40B4-BE49-F238E27FC236}">
                <a16:creationId xmlns:a16="http://schemas.microsoft.com/office/drawing/2014/main" id="{74C45B57-4784-432B-B6EF-1636363CEB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410200" y="3352800"/>
            <a:ext cx="2971800" cy="2971800"/>
          </a:xfrm>
          <a:prstGeom prst="rect">
            <a:avLst/>
          </a:prstGeom>
        </p:spPr>
      </p:pic>
    </p:spTree>
    <p:extLst>
      <p:ext uri="{BB962C8B-B14F-4D97-AF65-F5344CB8AC3E}">
        <p14:creationId xmlns:p14="http://schemas.microsoft.com/office/powerpoint/2010/main" val="272139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6FA03F-7112-4A0B-8DB8-6C7388EA010A}"/>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Trattative riservate per offerte di acquisto di partecipazioni</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DE415092-09F9-4087-BAA3-A96D72B149E3}"/>
              </a:ext>
            </a:extLst>
          </p:cNvPr>
          <p:cNvSpPr txBox="1">
            <a:spLocks/>
          </p:cNvSpPr>
          <p:nvPr/>
        </p:nvSpPr>
        <p:spPr>
          <a:xfrm>
            <a:off x="457200" y="2286000"/>
            <a:ext cx="4876800" cy="41148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Bef>
                <a:spcPts val="600"/>
              </a:spcBef>
            </a:pPr>
            <a:r>
              <a:rPr lang="it-IT" kern="0" cap="small" dirty="0">
                <a:solidFill>
                  <a:sysClr val="windowText" lastClr="000000"/>
                </a:solidFill>
                <a:latin typeface="MTTMilano"/>
              </a:rPr>
              <a:t>Un’ </a:t>
            </a:r>
            <a:r>
              <a:rPr lang="it-IT" b="1" kern="0" cap="small" dirty="0">
                <a:solidFill>
                  <a:srgbClr val="212E3C"/>
                </a:solidFill>
                <a:latin typeface="MTTMilano"/>
              </a:rPr>
              <a:t>offerta di acquisto</a:t>
            </a:r>
            <a:r>
              <a:rPr lang="it-IT" kern="0" cap="small" dirty="0">
                <a:solidFill>
                  <a:sysClr val="windowText" lastClr="000000"/>
                </a:solidFill>
                <a:latin typeface="MTTMilano"/>
              </a:rPr>
              <a:t>, in fase iniziale, può essere condizionata negativamente dalla </a:t>
            </a:r>
            <a:r>
              <a:rPr lang="it-IT" b="1" kern="0" cap="small" dirty="0">
                <a:solidFill>
                  <a:srgbClr val="212E3C"/>
                </a:solidFill>
                <a:latin typeface="MTTMilano"/>
              </a:rPr>
              <a:t>conoscenza dell’identità dell’offerente</a:t>
            </a:r>
            <a:r>
              <a:rPr lang="it-IT" kern="0" cap="small" dirty="0">
                <a:solidFill>
                  <a:sysClr val="windowText" lastClr="000000"/>
                </a:solidFill>
                <a:latin typeface="MTTMilano"/>
              </a:rPr>
              <a:t>, spostando i </a:t>
            </a:r>
            <a:r>
              <a:rPr lang="it-IT" b="1" kern="0" cap="small" dirty="0">
                <a:solidFill>
                  <a:srgbClr val="212E3C"/>
                </a:solidFill>
                <a:latin typeface="MTTMilano"/>
              </a:rPr>
              <a:t>termini della trattativa</a:t>
            </a:r>
            <a:r>
              <a:rPr lang="it-IT" kern="0" cap="small" dirty="0">
                <a:solidFill>
                  <a:sysClr val="windowText" lastClr="000000"/>
                </a:solidFill>
                <a:latin typeface="MTTMilano"/>
              </a:rPr>
              <a:t> dal </a:t>
            </a:r>
            <a:r>
              <a:rPr lang="it-IT" b="1" kern="0" cap="small" dirty="0">
                <a:solidFill>
                  <a:srgbClr val="212E3C"/>
                </a:solidFill>
                <a:latin typeface="MTTMilano"/>
              </a:rPr>
              <a:t>piano</a:t>
            </a:r>
            <a:r>
              <a:rPr lang="it-IT" kern="0" cap="small" dirty="0">
                <a:solidFill>
                  <a:sysClr val="windowText" lastClr="000000"/>
                </a:solidFill>
                <a:latin typeface="MTTMilano"/>
              </a:rPr>
              <a:t> oggettivo a quello </a:t>
            </a:r>
            <a:r>
              <a:rPr lang="it-IT" b="1" kern="0" cap="small" dirty="0">
                <a:solidFill>
                  <a:srgbClr val="212E3C"/>
                </a:solidFill>
                <a:latin typeface="MTTMilano"/>
              </a:rPr>
              <a:t>soggettivo</a:t>
            </a:r>
            <a:r>
              <a:rPr lang="it-IT" kern="0" cap="small" dirty="0">
                <a:solidFill>
                  <a:sysClr val="windowText" lastClr="000000"/>
                </a:solidFill>
                <a:latin typeface="MTTMilano"/>
              </a:rPr>
              <a:t> (concorrente sgradito, soggetto che abbia un particolare interesse economico all’acquisto al quale porre condizioni esose di prezzo, categoria sindacale dell’impresa dell’offerente).</a:t>
            </a:r>
          </a:p>
          <a:p>
            <a:pPr algn="just">
              <a:spcBef>
                <a:spcPts val="600"/>
              </a:spcBef>
            </a:pPr>
            <a:r>
              <a:rPr lang="it-IT" kern="0" cap="small" dirty="0">
                <a:solidFill>
                  <a:sysClr val="windowText" lastClr="000000"/>
                </a:solidFill>
                <a:latin typeface="MTTMilano"/>
              </a:rPr>
              <a:t>La </a:t>
            </a:r>
            <a:r>
              <a:rPr lang="it-IT" b="1" kern="0" cap="small" dirty="0">
                <a:solidFill>
                  <a:srgbClr val="212E3C"/>
                </a:solidFill>
                <a:latin typeface="MTTMilano"/>
              </a:rPr>
              <a:t>Fiduciaria</a:t>
            </a:r>
            <a:r>
              <a:rPr lang="it-IT" kern="0" cap="small" dirty="0">
                <a:solidFill>
                  <a:sysClr val="windowText" lastClr="000000"/>
                </a:solidFill>
                <a:latin typeface="MTTMilano"/>
              </a:rPr>
              <a:t> può essere incaricata di </a:t>
            </a:r>
            <a:r>
              <a:rPr lang="it-IT" b="1" kern="0" cap="small" dirty="0">
                <a:solidFill>
                  <a:srgbClr val="212E3C"/>
                </a:solidFill>
                <a:latin typeface="MTTMilano"/>
              </a:rPr>
              <a:t>sostituirsi al soggetto interessato </a:t>
            </a:r>
            <a:r>
              <a:rPr lang="it-IT" kern="0" cap="small" dirty="0">
                <a:solidFill>
                  <a:sysClr val="windowText" lastClr="000000"/>
                </a:solidFill>
                <a:latin typeface="MTTMilano"/>
              </a:rPr>
              <a:t>e </a:t>
            </a:r>
            <a:r>
              <a:rPr lang="it-IT" b="1" kern="0" cap="small" dirty="0">
                <a:solidFill>
                  <a:srgbClr val="212E3C"/>
                </a:solidFill>
                <a:latin typeface="MTTMilano"/>
              </a:rPr>
              <a:t>presentarsi</a:t>
            </a:r>
            <a:r>
              <a:rPr lang="it-IT" kern="0" cap="small" dirty="0">
                <a:solidFill>
                  <a:sysClr val="windowText" lastClr="000000"/>
                </a:solidFill>
                <a:latin typeface="MTTMilano"/>
              </a:rPr>
              <a:t> </a:t>
            </a:r>
            <a:r>
              <a:rPr lang="it-IT" b="1" kern="0" cap="small" dirty="0">
                <a:solidFill>
                  <a:srgbClr val="212E3C"/>
                </a:solidFill>
                <a:latin typeface="MTTMilano"/>
              </a:rPr>
              <a:t>quale offerente</a:t>
            </a:r>
            <a:r>
              <a:rPr lang="it-IT" kern="0" cap="small" dirty="0">
                <a:solidFill>
                  <a:sysClr val="windowText" lastClr="000000"/>
                </a:solidFill>
                <a:latin typeface="MTTMilano"/>
              </a:rPr>
              <a:t>, con un </a:t>
            </a:r>
            <a:r>
              <a:rPr lang="it-IT" b="1" kern="0" cap="small" dirty="0">
                <a:solidFill>
                  <a:srgbClr val="212E3C"/>
                </a:solidFill>
                <a:latin typeface="MTTMilano"/>
              </a:rPr>
              <a:t>mandato specifico </a:t>
            </a:r>
            <a:r>
              <a:rPr lang="it-IT" kern="0" cap="small" dirty="0">
                <a:solidFill>
                  <a:sysClr val="windowText" lastClr="000000"/>
                </a:solidFill>
                <a:latin typeface="MTTMilano"/>
              </a:rPr>
              <a:t>costruito ad hoc (previo affiancamento di  professionisti del cliente).</a:t>
            </a:r>
          </a:p>
        </p:txBody>
      </p:sp>
      <p:pic>
        <p:nvPicPr>
          <p:cNvPr id="4" name="Immagine 3">
            <a:extLst>
              <a:ext uri="{FF2B5EF4-FFF2-40B4-BE49-F238E27FC236}">
                <a16:creationId xmlns:a16="http://schemas.microsoft.com/office/drawing/2014/main" id="{75493E15-160B-4487-B393-3890903912D6}"/>
              </a:ext>
            </a:extLst>
          </p:cNvPr>
          <p:cNvPicPr>
            <a:picLocks noChangeAspect="1"/>
          </p:cNvPicPr>
          <p:nvPr/>
        </p:nvPicPr>
        <p:blipFill>
          <a:blip r:embed="rId2"/>
          <a:stretch>
            <a:fillRect/>
          </a:stretch>
        </p:blipFill>
        <p:spPr>
          <a:xfrm>
            <a:off x="5715000" y="2876550"/>
            <a:ext cx="3077361" cy="2305050"/>
          </a:xfrm>
          <a:prstGeom prst="rect">
            <a:avLst/>
          </a:prstGeom>
        </p:spPr>
      </p:pic>
    </p:spTree>
    <p:extLst>
      <p:ext uri="{BB962C8B-B14F-4D97-AF65-F5344CB8AC3E}">
        <p14:creationId xmlns:p14="http://schemas.microsoft.com/office/powerpoint/2010/main" val="51238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6FA03F-7112-4A0B-8DB8-6C7388EA010A}"/>
              </a:ext>
            </a:extLst>
          </p:cNvPr>
          <p:cNvSpPr txBox="1">
            <a:spLocks/>
          </p:cNvSpPr>
          <p:nvPr/>
        </p:nvSpPr>
        <p:spPr>
          <a:xfrm>
            <a:off x="457200" y="1075216"/>
            <a:ext cx="8305800" cy="11343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kumimoji="0" lang="it-IT" sz="2400" b="1" i="0" u="none" strike="noStrike" kern="1200" cap="none" spc="0" normalizeH="0" baseline="0" noProof="0" dirty="0">
                <a:ln>
                  <a:noFill/>
                </a:ln>
                <a:solidFill>
                  <a:srgbClr val="364F6E"/>
                </a:solidFill>
                <a:effectLst>
                  <a:outerShdw blurRad="50800" dist="38100" dir="2700000" algn="tl">
                    <a:srgbClr val="000000">
                      <a:alpha val="40000"/>
                    </a:srgbClr>
                  </a:outerShdw>
                </a:effectLst>
                <a:uLnTx/>
                <a:uFillTx/>
                <a:latin typeface="MTTMilano"/>
                <a:cs typeface="Times New Roman" panose="02020603050405020304" pitchFamily="18" charset="0"/>
              </a:rPr>
              <a:t>Trattative riservate per offerte di acquisto di partecipazioni</a:t>
            </a:r>
            <a:endParaRPr kumimoji="0" lang="it-IT" sz="2400" b="0"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DE415092-09F9-4087-BAA3-A96D72B149E3}"/>
              </a:ext>
            </a:extLst>
          </p:cNvPr>
          <p:cNvSpPr txBox="1">
            <a:spLocks/>
          </p:cNvSpPr>
          <p:nvPr/>
        </p:nvSpPr>
        <p:spPr>
          <a:xfrm>
            <a:off x="457200" y="2438400"/>
            <a:ext cx="5029200" cy="3810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Bef>
                <a:spcPts val="600"/>
              </a:spcBef>
            </a:pPr>
            <a:r>
              <a:rPr lang="it-IT" kern="0" cap="small" dirty="0">
                <a:solidFill>
                  <a:sysClr val="windowText" lastClr="000000"/>
                </a:solidFill>
                <a:latin typeface="MTTMilano"/>
              </a:rPr>
              <a:t>Ovviamente, nel caso debbano essere prestate garanzie nel corso della trattativa, la relativa copertura dovrà essere previamente messa a disposizione, ed il vantaggio è costituito dall’avere un soggetto reale quale offerente, con la possibilità poi di </a:t>
            </a:r>
            <a:r>
              <a:rPr lang="it-IT" b="1" kern="0" cap="small" dirty="0">
                <a:solidFill>
                  <a:srgbClr val="212E3C"/>
                </a:solidFill>
                <a:latin typeface="MTTMilano"/>
              </a:rPr>
              <a:t>convertire l’incarico in un mandato di intestazione</a:t>
            </a:r>
            <a:r>
              <a:rPr lang="it-IT" kern="0" cap="small" dirty="0">
                <a:solidFill>
                  <a:sysClr val="windowText" lastClr="000000"/>
                </a:solidFill>
                <a:latin typeface="MTTMilano"/>
              </a:rPr>
              <a:t> se la Fiduciaria venisse anche incaricata dell’acquisto.</a:t>
            </a:r>
          </a:p>
          <a:p>
            <a:pPr algn="just">
              <a:spcBef>
                <a:spcPts val="600"/>
              </a:spcBef>
            </a:pPr>
            <a:r>
              <a:rPr lang="it-IT" kern="0" cap="small" dirty="0">
                <a:solidFill>
                  <a:sysClr val="windowText" lastClr="000000"/>
                </a:solidFill>
                <a:latin typeface="MTTMilano"/>
              </a:rPr>
              <a:t>In caso contrario la Fiduciaria, che fin dall’inizio nei confronti della controparte si sarà riservata la possibilità di indicare un soggetto terzo quale acquirente definitivo, indicherà a tal fine il proprio cliente.</a:t>
            </a:r>
          </a:p>
          <a:p>
            <a:pPr algn="just"/>
            <a:endParaRPr lang="it-IT" sz="1400" kern="0" dirty="0">
              <a:solidFill>
                <a:sysClr val="windowText" lastClr="000000"/>
              </a:solidFill>
              <a:latin typeface="MTTMilano"/>
            </a:endParaRPr>
          </a:p>
        </p:txBody>
      </p:sp>
      <p:pic>
        <p:nvPicPr>
          <p:cNvPr id="4" name="Immagine 3">
            <a:extLst>
              <a:ext uri="{FF2B5EF4-FFF2-40B4-BE49-F238E27FC236}">
                <a16:creationId xmlns:a16="http://schemas.microsoft.com/office/drawing/2014/main" id="{0D7BE1AF-0AD3-4F0A-AD33-203D5E90AB5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32120" y="2971800"/>
            <a:ext cx="3173730" cy="2514600"/>
          </a:xfrm>
          <a:prstGeom prst="rect">
            <a:avLst/>
          </a:prstGeom>
        </p:spPr>
      </p:pic>
    </p:spTree>
    <p:extLst>
      <p:ext uri="{BB962C8B-B14F-4D97-AF65-F5344CB8AC3E}">
        <p14:creationId xmlns:p14="http://schemas.microsoft.com/office/powerpoint/2010/main" val="395521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A293A7-526B-4FBF-8FC7-76D0DFA32F80}"/>
              </a:ext>
            </a:extLst>
          </p:cNvPr>
          <p:cNvSpPr txBox="1"/>
          <p:nvPr/>
        </p:nvSpPr>
        <p:spPr>
          <a:xfrm>
            <a:off x="615963" y="3723144"/>
            <a:ext cx="7918437" cy="2677656"/>
          </a:xfrm>
          <a:prstGeom prst="rect">
            <a:avLst/>
          </a:prstGeom>
          <a:noFill/>
        </p:spPr>
        <p:txBody>
          <a:bodyPr wrap="square" rtlCol="0">
            <a:spAutoFit/>
          </a:bodyPr>
          <a:lstStyle/>
          <a:p>
            <a:pPr marL="1588" marR="0" lvl="0" indent="-1588" algn="just" defTabSz="914400" rtl="0" eaLnBrk="0" fontAlgn="base" latinLnBrk="0" hangingPunct="0">
              <a:lnSpc>
                <a:spcPct val="100000"/>
              </a:lnSpc>
              <a:spcBef>
                <a:spcPct val="20000"/>
              </a:spcBef>
              <a:spcAft>
                <a:spcPct val="0"/>
              </a:spcAft>
              <a:buClrTx/>
              <a:buSzTx/>
              <a:buFontTx/>
              <a:buNone/>
              <a:tabLst/>
              <a:defRPr/>
            </a:pPr>
            <a:r>
              <a:rPr lang="it-IT" sz="2400" cap="small" dirty="0">
                <a:solidFill>
                  <a:schemeClr val="tx2"/>
                </a:solidFill>
                <a:latin typeface="MTTMilano"/>
                <a:cs typeface="Arial" panose="020B0604020202020204" pitchFamily="34" charset="0"/>
              </a:rPr>
              <a:t>Il </a:t>
            </a:r>
            <a:r>
              <a:rPr lang="it-IT" sz="2400" b="1" cap="small" dirty="0">
                <a:solidFill>
                  <a:schemeClr val="tx2"/>
                </a:solidFill>
                <a:latin typeface="MTTMilano"/>
                <a:cs typeface="Arial" panose="020B0604020202020204" pitchFamily="34" charset="0"/>
              </a:rPr>
              <a:t>Mandato Fiduciario </a:t>
            </a:r>
            <a:r>
              <a:rPr lang="it-IT" sz="2400" cap="small" dirty="0">
                <a:solidFill>
                  <a:schemeClr val="tx2"/>
                </a:solidFill>
                <a:latin typeface="MTTMilano"/>
                <a:cs typeface="Arial" panose="020B0604020202020204" pitchFamily="34" charset="0"/>
              </a:rPr>
              <a:t>è quindi lo strumento ideale per:</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it-IT" sz="2400" b="1" u="sng" cap="small" dirty="0">
                <a:solidFill>
                  <a:schemeClr val="tx2"/>
                </a:solidFill>
                <a:latin typeface="MTTMilano"/>
                <a:cs typeface="Arial" panose="020B0604020202020204" pitchFamily="34" charset="0"/>
              </a:rPr>
              <a:t>ottimizzare</a:t>
            </a:r>
            <a:r>
              <a:rPr lang="it-IT" sz="2400" cap="small" dirty="0">
                <a:solidFill>
                  <a:schemeClr val="tx2"/>
                </a:solidFill>
                <a:latin typeface="MTTMilano"/>
                <a:cs typeface="Arial" panose="020B0604020202020204" pitchFamily="34" charset="0"/>
              </a:rPr>
              <a:t> l’amministrazione degli investimenti patrimoniali</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it-IT" sz="2400" b="1" u="sng" cap="small" dirty="0">
                <a:solidFill>
                  <a:schemeClr val="tx2"/>
                </a:solidFill>
                <a:latin typeface="MTTMilano"/>
                <a:cs typeface="Arial" panose="020B0604020202020204" pitchFamily="34" charset="0"/>
              </a:rPr>
              <a:t>proteggere</a:t>
            </a:r>
            <a:r>
              <a:rPr lang="it-IT" sz="2400" cap="small" dirty="0">
                <a:solidFill>
                  <a:schemeClr val="tx2"/>
                </a:solidFill>
                <a:latin typeface="MTTMilano"/>
                <a:cs typeface="Arial" panose="020B0604020202020204" pitchFamily="34" charset="0"/>
              </a:rPr>
              <a:t> il patrimonio familiare</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it-IT" sz="2400" b="1" u="sng" cap="small" dirty="0">
                <a:solidFill>
                  <a:schemeClr val="tx2"/>
                </a:solidFill>
                <a:latin typeface="MTTMilano"/>
                <a:cs typeface="Arial" panose="020B0604020202020204" pitchFamily="34" charset="0"/>
              </a:rPr>
              <a:t>mantenere il controllo</a:t>
            </a:r>
            <a:r>
              <a:rPr lang="it-IT" sz="2400" b="1" cap="small" dirty="0">
                <a:solidFill>
                  <a:schemeClr val="tx2"/>
                </a:solidFill>
                <a:latin typeface="MTTMilano"/>
                <a:cs typeface="Arial" panose="020B0604020202020204" pitchFamily="34" charset="0"/>
              </a:rPr>
              <a:t> </a:t>
            </a:r>
            <a:r>
              <a:rPr lang="it-IT" sz="2400" cap="small" dirty="0">
                <a:solidFill>
                  <a:schemeClr val="tx2"/>
                </a:solidFill>
                <a:latin typeface="MTTMilano"/>
                <a:cs typeface="Arial" panose="020B0604020202020204" pitchFamily="34" charset="0"/>
              </a:rPr>
              <a:t>dei beni e degli assets</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it-IT" sz="2400" b="1" u="sng" cap="small" dirty="0">
                <a:solidFill>
                  <a:schemeClr val="tx2"/>
                </a:solidFill>
                <a:latin typeface="MTTMilano"/>
                <a:cs typeface="Arial" panose="020B0604020202020204" pitchFamily="34" charset="0"/>
              </a:rPr>
              <a:t>pianificare</a:t>
            </a:r>
            <a:r>
              <a:rPr lang="it-IT" sz="2400" cap="small" dirty="0">
                <a:solidFill>
                  <a:schemeClr val="tx2"/>
                </a:solidFill>
                <a:latin typeface="MTTMilano"/>
                <a:cs typeface="Arial" panose="020B0604020202020204" pitchFamily="34" charset="0"/>
              </a:rPr>
              <a:t> il passaggio generazionale</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it-IT" sz="2400" b="1" u="sng" cap="small" dirty="0">
                <a:solidFill>
                  <a:schemeClr val="tx2"/>
                </a:solidFill>
                <a:latin typeface="MTTMilano"/>
                <a:cs typeface="Arial" panose="020B0604020202020204" pitchFamily="34" charset="0"/>
              </a:rPr>
              <a:t>garantire la </a:t>
            </a:r>
            <a:r>
              <a:rPr lang="it-IT" sz="2400" b="1" cap="small" dirty="0">
                <a:solidFill>
                  <a:schemeClr val="tx2"/>
                </a:solidFill>
                <a:latin typeface="MTTMilano"/>
                <a:cs typeface="Arial" panose="020B0604020202020204" pitchFamily="34" charset="0"/>
              </a:rPr>
              <a:t>riservatezza </a:t>
            </a:r>
            <a:r>
              <a:rPr lang="it-IT" sz="2400" cap="small" dirty="0">
                <a:solidFill>
                  <a:schemeClr val="tx2"/>
                </a:solidFill>
                <a:latin typeface="MTTMilano"/>
                <a:cs typeface="Arial" panose="020B0604020202020204" pitchFamily="34" charset="0"/>
              </a:rPr>
              <a:t>verso i terzi</a:t>
            </a:r>
          </a:p>
        </p:txBody>
      </p:sp>
      <p:pic>
        <p:nvPicPr>
          <p:cNvPr id="4" name="Immagine 3">
            <a:extLst>
              <a:ext uri="{FF2B5EF4-FFF2-40B4-BE49-F238E27FC236}">
                <a16:creationId xmlns:a16="http://schemas.microsoft.com/office/drawing/2014/main" id="{1C8A642E-E7D2-4EC5-B46D-4D99165E1A6E}"/>
              </a:ext>
            </a:extLst>
          </p:cNvPr>
          <p:cNvPicPr>
            <a:picLocks noChangeAspect="1"/>
          </p:cNvPicPr>
          <p:nvPr/>
        </p:nvPicPr>
        <p:blipFill>
          <a:blip r:embed="rId2"/>
          <a:stretch>
            <a:fillRect/>
          </a:stretch>
        </p:blipFill>
        <p:spPr>
          <a:xfrm>
            <a:off x="2819400" y="1219200"/>
            <a:ext cx="3733800" cy="2531390"/>
          </a:xfrm>
          <a:prstGeom prst="rect">
            <a:avLst/>
          </a:prstGeom>
        </p:spPr>
      </p:pic>
    </p:spTree>
    <p:extLst>
      <p:ext uri="{BB962C8B-B14F-4D97-AF65-F5344CB8AC3E}">
        <p14:creationId xmlns:p14="http://schemas.microsoft.com/office/powerpoint/2010/main" val="135002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F7885A-A48B-4DB6-A761-7F2A9EB4C934}"/>
              </a:ext>
            </a:extLst>
          </p:cNvPr>
          <p:cNvSpPr txBox="1">
            <a:spLocks/>
          </p:cNvSpPr>
          <p:nvPr/>
        </p:nvSpPr>
        <p:spPr>
          <a:xfrm>
            <a:off x="381000" y="920889"/>
            <a:ext cx="8305800"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3000" kern="0" dirty="0">
                <a:solidFill>
                  <a:schemeClr val="tx2"/>
                </a:solidFill>
                <a:effectLst>
                  <a:outerShdw blurRad="38100" dist="38100" dir="2700000" algn="tl">
                    <a:srgbClr val="000000">
                      <a:alpha val="43137"/>
                    </a:srgbClr>
                  </a:outerShdw>
                </a:effectLst>
                <a:latin typeface="MTTMilano"/>
              </a:rPr>
              <a:t>La fruibilità del </a:t>
            </a:r>
            <a:r>
              <a:rPr lang="it-IT" sz="3000" b="1" kern="0" dirty="0">
                <a:solidFill>
                  <a:schemeClr val="tx2"/>
                </a:solidFill>
                <a:effectLst>
                  <a:outerShdw blurRad="38100" dist="38100" dir="2700000" algn="tl">
                    <a:srgbClr val="000000">
                      <a:alpha val="43137"/>
                    </a:srgbClr>
                  </a:outerShdw>
                </a:effectLst>
                <a:latin typeface="MTTMilano"/>
              </a:rPr>
              <a:t>Mandato Fiduciario</a:t>
            </a:r>
            <a:endParaRPr lang="it-IT" sz="3000" kern="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4" name="CasellaDiTesto 3">
            <a:extLst>
              <a:ext uri="{FF2B5EF4-FFF2-40B4-BE49-F238E27FC236}">
                <a16:creationId xmlns:a16="http://schemas.microsoft.com/office/drawing/2014/main" id="{21CC56DA-D68A-4F5D-B3E5-991E40DD637B}"/>
              </a:ext>
            </a:extLst>
          </p:cNvPr>
          <p:cNvSpPr txBox="1"/>
          <p:nvPr/>
        </p:nvSpPr>
        <p:spPr>
          <a:xfrm>
            <a:off x="381000" y="2057400"/>
            <a:ext cx="5334000" cy="3862596"/>
          </a:xfrm>
          <a:prstGeom prst="rect">
            <a:avLst/>
          </a:prstGeom>
          <a:noFill/>
        </p:spPr>
        <p:txBody>
          <a:bodyPr wrap="square">
            <a:spAutoFit/>
          </a:bodyPr>
          <a:lstStyle/>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servizio di </a:t>
            </a:r>
            <a:r>
              <a:rPr kumimoji="0" lang="it-IT" sz="2000" b="1" i="0" u="none" strike="noStrike" kern="0" cap="small" spc="0" normalizeH="0" baseline="0" noProof="0" dirty="0">
                <a:ln>
                  <a:noFill/>
                </a:ln>
                <a:solidFill>
                  <a:schemeClr val="tx2"/>
                </a:solidFill>
                <a:effectLst/>
                <a:uLnTx/>
                <a:uFillTx/>
                <a:latin typeface="+mn-lt"/>
                <a:cs typeface="+mn-cs"/>
              </a:rPr>
              <a:t>sostituzione di imposta</a:t>
            </a:r>
            <a:r>
              <a:rPr kumimoji="0" lang="it-IT" sz="2000" b="0" i="0" u="none" strike="noStrike" kern="0" cap="small" spc="0" normalizeH="0" baseline="0" noProof="0" dirty="0">
                <a:ln>
                  <a:noFill/>
                </a:ln>
                <a:solidFill>
                  <a:schemeClr val="tx2"/>
                </a:solidFill>
                <a:effectLst/>
                <a:uLnTx/>
                <a:uFillTx/>
                <a:latin typeface="+mn-lt"/>
                <a:cs typeface="+mn-cs"/>
              </a:rPr>
              <a:t> </a:t>
            </a:r>
            <a:r>
              <a:rPr kumimoji="0" lang="it-IT" sz="2000" b="0" i="0" u="none" strike="noStrike" kern="0" cap="small" spc="0" normalizeH="0" baseline="0" noProof="0" dirty="0">
                <a:ln>
                  <a:noFill/>
                </a:ln>
                <a:effectLst/>
                <a:uLnTx/>
                <a:uFillTx/>
                <a:latin typeface="+mn-lt"/>
                <a:cs typeface="+mn-cs"/>
              </a:rPr>
              <a:t>ed</a:t>
            </a:r>
            <a:r>
              <a:rPr kumimoji="0" lang="it-IT" sz="2000" b="0" i="0" u="none" strike="noStrike" kern="0" cap="small" spc="0" normalizeH="0" baseline="0" noProof="0" dirty="0">
                <a:ln>
                  <a:noFill/>
                </a:ln>
                <a:solidFill>
                  <a:schemeClr val="bg1">
                    <a:lumMod val="50000"/>
                  </a:schemeClr>
                </a:solidFill>
                <a:effectLst/>
                <a:uLnTx/>
                <a:uFillTx/>
                <a:latin typeface="+mn-lt"/>
                <a:cs typeface="+mn-cs"/>
              </a:rPr>
              <a:t> </a:t>
            </a:r>
            <a:r>
              <a:rPr kumimoji="0" lang="it-IT" sz="2000" b="1" i="0" u="none" strike="noStrike" kern="0" cap="small" spc="0" normalizeH="0" baseline="0" noProof="0" dirty="0">
                <a:ln>
                  <a:noFill/>
                </a:ln>
                <a:solidFill>
                  <a:schemeClr val="tx2"/>
                </a:solidFill>
                <a:effectLst/>
                <a:uLnTx/>
                <a:uFillTx/>
                <a:latin typeface="+mn-lt"/>
                <a:cs typeface="+mn-cs"/>
              </a:rPr>
              <a:t>ottimizzazione </a:t>
            </a:r>
            <a:r>
              <a:rPr kumimoji="0" lang="it-IT" sz="2000" b="1" i="0" u="none" strike="noStrike" kern="0" cap="small" spc="0" normalizeH="0" baseline="0" noProof="0" dirty="0">
                <a:ln>
                  <a:noFill/>
                </a:ln>
                <a:effectLst/>
                <a:uLnTx/>
                <a:uFillTx/>
                <a:latin typeface="+mn-lt"/>
                <a:cs typeface="+mn-cs"/>
              </a:rPr>
              <a:t>fiscale</a:t>
            </a:r>
            <a:r>
              <a:rPr lang="it-IT" sz="2000" kern="0" cap="small" dirty="0">
                <a:latin typeface="+mn-lt"/>
              </a:rPr>
              <a:t> che i</a:t>
            </a:r>
            <a:r>
              <a:rPr lang="it-IT" sz="2000" cap="small" dirty="0">
                <a:latin typeface="+mn-lt"/>
              </a:rPr>
              <a:t>n alcuni casi definiti consente l’esonero dagli adempimenti fiscali che altrimenti ricadrebbero in capo alla persona fisica (es. non si deve compilare il </a:t>
            </a:r>
            <a:r>
              <a:rPr lang="it-IT" sz="2000" b="1" cap="small" dirty="0">
                <a:solidFill>
                  <a:schemeClr val="tx2"/>
                </a:solidFill>
                <a:latin typeface="+mn-lt"/>
              </a:rPr>
              <a:t>quadro RW </a:t>
            </a:r>
            <a:r>
              <a:rPr lang="it-IT" sz="2000" cap="small" dirty="0">
                <a:latin typeface="+mn-lt"/>
              </a:rPr>
              <a:t>nel caso di beni situati all’estero di proprietà di un soggetto residente fiscalmente in Italia)</a:t>
            </a:r>
            <a:endParaRPr kumimoji="0" lang="it-IT" sz="2000" b="0" i="0" u="none" strike="noStrike" kern="0" cap="small" spc="0" normalizeH="0" baseline="0" noProof="0" dirty="0">
              <a:ln>
                <a:noFill/>
              </a:ln>
              <a:effectLst/>
              <a:uLnTx/>
              <a:uFillTx/>
              <a:latin typeface="+mn-lt"/>
              <a:cs typeface="+mn-cs"/>
            </a:endParaRPr>
          </a:p>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servizio di </a:t>
            </a:r>
            <a:r>
              <a:rPr kumimoji="0" lang="it-IT" sz="2000" b="1" i="1" u="none" strike="noStrike" kern="0" cap="small" spc="0" normalizeH="0" baseline="0" noProof="0" dirty="0">
                <a:ln>
                  <a:noFill/>
                </a:ln>
                <a:solidFill>
                  <a:schemeClr val="tx2"/>
                </a:solidFill>
                <a:effectLst/>
                <a:uLnTx/>
                <a:uFillTx/>
                <a:latin typeface="+mn-lt"/>
                <a:cs typeface="+mn-cs"/>
              </a:rPr>
              <a:t>Account </a:t>
            </a:r>
            <a:r>
              <a:rPr lang="it-IT" sz="2000" b="1" i="1" kern="0" cap="small" dirty="0">
                <a:solidFill>
                  <a:schemeClr val="tx2"/>
                </a:solidFill>
              </a:rPr>
              <a:t>A</a:t>
            </a:r>
            <a:r>
              <a:rPr kumimoji="0" lang="it-IT" sz="2000" b="1" i="1" u="none" strike="noStrike" kern="0" cap="small" spc="0" normalizeH="0" baseline="0" noProof="0" dirty="0" err="1">
                <a:ln>
                  <a:noFill/>
                </a:ln>
                <a:solidFill>
                  <a:schemeClr val="tx2"/>
                </a:solidFill>
                <a:effectLst/>
                <a:uLnTx/>
                <a:uFillTx/>
                <a:latin typeface="+mn-lt"/>
                <a:cs typeface="+mn-cs"/>
              </a:rPr>
              <a:t>ggregation</a:t>
            </a:r>
            <a:r>
              <a:rPr kumimoji="0" lang="it-IT" sz="2000" b="1" i="1" u="none" strike="noStrike" kern="0" cap="small" spc="0" normalizeH="0" baseline="0" noProof="0" dirty="0">
                <a:ln>
                  <a:noFill/>
                </a:ln>
                <a:solidFill>
                  <a:schemeClr val="bg1">
                    <a:lumMod val="50000"/>
                  </a:schemeClr>
                </a:solidFill>
                <a:effectLst/>
                <a:uLnTx/>
                <a:uFillTx/>
                <a:latin typeface="+mn-lt"/>
                <a:cs typeface="+mn-cs"/>
              </a:rPr>
              <a:t> </a:t>
            </a:r>
            <a:r>
              <a:rPr kumimoji="0" lang="it-IT" sz="2000" b="0" i="0" u="none" strike="noStrike" kern="0" cap="small" spc="0" normalizeH="0" baseline="0" noProof="0" dirty="0">
                <a:ln>
                  <a:noFill/>
                </a:ln>
                <a:effectLst/>
                <a:uLnTx/>
                <a:uFillTx/>
                <a:latin typeface="+mn-lt"/>
                <a:cs typeface="+mn-cs"/>
              </a:rPr>
              <a:t>e</a:t>
            </a:r>
            <a:r>
              <a:rPr kumimoji="0" lang="it-IT" sz="2000" b="0" i="0" u="none" strike="noStrike" kern="0" cap="small" spc="0" normalizeH="0" baseline="0" noProof="0" dirty="0">
                <a:ln>
                  <a:noFill/>
                </a:ln>
                <a:solidFill>
                  <a:schemeClr val="bg1">
                    <a:lumMod val="50000"/>
                  </a:schemeClr>
                </a:solidFill>
                <a:effectLst/>
                <a:uLnTx/>
                <a:uFillTx/>
                <a:latin typeface="+mn-lt"/>
                <a:cs typeface="+mn-cs"/>
              </a:rPr>
              <a:t> </a:t>
            </a:r>
            <a:r>
              <a:rPr kumimoji="0" lang="it-IT" sz="2000" b="0" i="0" u="none" strike="noStrike" kern="0" cap="small" spc="0" normalizeH="0" baseline="0" noProof="0" dirty="0">
                <a:ln>
                  <a:noFill/>
                </a:ln>
                <a:effectLst/>
                <a:uLnTx/>
                <a:uFillTx/>
                <a:latin typeface="+mn-lt"/>
                <a:cs typeface="+mn-cs"/>
              </a:rPr>
              <a:t>realizzazione di strutture di </a:t>
            </a:r>
            <a:r>
              <a:rPr kumimoji="0" lang="it-IT" sz="2000" b="1" i="1" u="none" strike="noStrike" kern="0" cap="small" spc="0" normalizeH="0" baseline="0" noProof="0" dirty="0">
                <a:ln>
                  <a:noFill/>
                </a:ln>
                <a:solidFill>
                  <a:schemeClr val="tx2"/>
                </a:solidFill>
                <a:effectLst/>
                <a:uLnTx/>
                <a:uFillTx/>
                <a:latin typeface="+mn-lt"/>
                <a:cs typeface="+mn-cs"/>
              </a:rPr>
              <a:t>Family Office</a:t>
            </a:r>
            <a:endParaRPr kumimoji="0" lang="it-IT" sz="2000" b="0" i="0" u="none" strike="noStrike" kern="0" cap="small" spc="0" normalizeH="0" baseline="0" noProof="0" dirty="0">
              <a:ln>
                <a:noFill/>
              </a:ln>
              <a:solidFill>
                <a:schemeClr val="tx2"/>
              </a:solidFill>
              <a:effectLst/>
              <a:uLnTx/>
              <a:uFillTx/>
              <a:latin typeface="+mn-lt"/>
              <a:cs typeface="+mn-cs"/>
            </a:endParaRPr>
          </a:p>
        </p:txBody>
      </p:sp>
      <p:pic>
        <p:nvPicPr>
          <p:cNvPr id="3" name="Immagine 2">
            <a:extLst>
              <a:ext uri="{FF2B5EF4-FFF2-40B4-BE49-F238E27FC236}">
                <a16:creationId xmlns:a16="http://schemas.microsoft.com/office/drawing/2014/main" id="{1E660DBD-B7EC-49F8-A19F-D6A9AE35C6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48326" y="2514600"/>
            <a:ext cx="3039139" cy="3048000"/>
          </a:xfrm>
          <a:prstGeom prst="rect">
            <a:avLst/>
          </a:prstGeom>
        </p:spPr>
      </p:pic>
    </p:spTree>
    <p:extLst>
      <p:ext uri="{BB962C8B-B14F-4D97-AF65-F5344CB8AC3E}">
        <p14:creationId xmlns:p14="http://schemas.microsoft.com/office/powerpoint/2010/main" val="356723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F7885A-A48B-4DB6-A761-7F2A9EB4C934}"/>
              </a:ext>
            </a:extLst>
          </p:cNvPr>
          <p:cNvSpPr txBox="1">
            <a:spLocks/>
          </p:cNvSpPr>
          <p:nvPr/>
        </p:nvSpPr>
        <p:spPr>
          <a:xfrm>
            <a:off x="381000" y="920889"/>
            <a:ext cx="8305800"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3000" kern="0" dirty="0">
                <a:solidFill>
                  <a:schemeClr val="tx2"/>
                </a:solidFill>
                <a:effectLst>
                  <a:outerShdw blurRad="38100" dist="38100" dir="2700000" algn="tl">
                    <a:srgbClr val="000000">
                      <a:alpha val="43137"/>
                    </a:srgbClr>
                  </a:outerShdw>
                </a:effectLst>
                <a:latin typeface="MTTMilano"/>
              </a:rPr>
              <a:t>La fruibilità del </a:t>
            </a:r>
            <a:r>
              <a:rPr lang="it-IT" sz="3000" b="1" kern="0" dirty="0">
                <a:solidFill>
                  <a:schemeClr val="tx2"/>
                </a:solidFill>
                <a:effectLst>
                  <a:outerShdw blurRad="38100" dist="38100" dir="2700000" algn="tl">
                    <a:srgbClr val="000000">
                      <a:alpha val="43137"/>
                    </a:srgbClr>
                  </a:outerShdw>
                </a:effectLst>
                <a:latin typeface="MTTMilano"/>
              </a:rPr>
              <a:t>Mandato Fiduciario</a:t>
            </a:r>
            <a:endParaRPr lang="it-IT" sz="3000" kern="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4" name="CasellaDiTesto 3">
            <a:extLst>
              <a:ext uri="{FF2B5EF4-FFF2-40B4-BE49-F238E27FC236}">
                <a16:creationId xmlns:a16="http://schemas.microsoft.com/office/drawing/2014/main" id="{21CC56DA-D68A-4F5D-B3E5-991E40DD637B}"/>
              </a:ext>
            </a:extLst>
          </p:cNvPr>
          <p:cNvSpPr txBox="1"/>
          <p:nvPr/>
        </p:nvSpPr>
        <p:spPr>
          <a:xfrm>
            <a:off x="381000" y="2057400"/>
            <a:ext cx="5105400" cy="4054956"/>
          </a:xfrm>
          <a:prstGeom prst="rect">
            <a:avLst/>
          </a:prstGeom>
          <a:noFill/>
        </p:spPr>
        <p:txBody>
          <a:bodyPr wrap="square">
            <a:spAutoFit/>
          </a:bodyPr>
          <a:lstStyle/>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realizzazione e strutturazione di contratti di</a:t>
            </a:r>
            <a:r>
              <a:rPr kumimoji="0" lang="it-IT" sz="2000" b="0" i="0" u="none" strike="noStrike" kern="0" cap="small" spc="0" normalizeH="0" baseline="0" noProof="0" dirty="0">
                <a:ln>
                  <a:noFill/>
                </a:ln>
                <a:solidFill>
                  <a:schemeClr val="bg1">
                    <a:lumMod val="50000"/>
                  </a:schemeClr>
                </a:solidFill>
                <a:effectLst/>
                <a:uLnTx/>
                <a:uFillTx/>
                <a:latin typeface="+mn-lt"/>
                <a:cs typeface="+mn-cs"/>
              </a:rPr>
              <a:t> </a:t>
            </a:r>
            <a:r>
              <a:rPr kumimoji="0" lang="it-IT" sz="2000" b="1" i="1" u="none" strike="noStrike" kern="0" cap="small" spc="0" normalizeH="0" baseline="0" noProof="0" dirty="0">
                <a:ln>
                  <a:noFill/>
                </a:ln>
                <a:solidFill>
                  <a:schemeClr val="tx2"/>
                </a:solidFill>
                <a:effectLst/>
                <a:uLnTx/>
                <a:uFillTx/>
                <a:latin typeface="+mn-lt"/>
                <a:cs typeface="+mn-cs"/>
              </a:rPr>
              <a:t>Escrow Agreement</a:t>
            </a:r>
            <a:endParaRPr kumimoji="0" lang="it-IT" sz="2000" b="0" i="0" u="none" strike="noStrike" kern="0" cap="small" spc="0" normalizeH="0" baseline="0" noProof="0" dirty="0">
              <a:ln>
                <a:noFill/>
              </a:ln>
              <a:solidFill>
                <a:schemeClr val="tx2"/>
              </a:solidFill>
              <a:effectLst/>
              <a:uLnTx/>
              <a:uFillTx/>
              <a:latin typeface="+mn-lt"/>
              <a:cs typeface="+mn-cs"/>
            </a:endParaRPr>
          </a:p>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realizzazione e strutturazione di</a:t>
            </a:r>
            <a:r>
              <a:rPr kumimoji="0" lang="it-IT" sz="2000" b="0" i="0" u="none" strike="noStrike" kern="0" cap="small" spc="0" normalizeH="0" baseline="0" noProof="0" dirty="0">
                <a:ln>
                  <a:noFill/>
                </a:ln>
                <a:solidFill>
                  <a:schemeClr val="bg1">
                    <a:lumMod val="50000"/>
                  </a:schemeClr>
                </a:solidFill>
                <a:effectLst/>
                <a:uLnTx/>
                <a:uFillTx/>
                <a:latin typeface="+mn-lt"/>
                <a:cs typeface="+mn-cs"/>
              </a:rPr>
              <a:t> </a:t>
            </a:r>
            <a:r>
              <a:rPr kumimoji="0" lang="it-IT" sz="2000" b="1" i="0" u="none" strike="noStrike" kern="0" cap="small" spc="0" normalizeH="0" baseline="0" noProof="0" dirty="0">
                <a:ln>
                  <a:noFill/>
                </a:ln>
                <a:solidFill>
                  <a:schemeClr val="tx2"/>
                </a:solidFill>
                <a:effectLst/>
                <a:uLnTx/>
                <a:uFillTx/>
                <a:latin typeface="+mn-lt"/>
                <a:cs typeface="+mn-cs"/>
              </a:rPr>
              <a:t>piani di </a:t>
            </a:r>
            <a:r>
              <a:rPr lang="it-IT" sz="2000" b="1" i="1" kern="0" cap="small" dirty="0">
                <a:solidFill>
                  <a:schemeClr val="tx2"/>
                </a:solidFill>
              </a:rPr>
              <a:t>S</a:t>
            </a:r>
            <a:r>
              <a:rPr kumimoji="0" lang="it-IT" sz="2000" b="1" i="1" u="none" strike="noStrike" kern="0" cap="small" spc="0" normalizeH="0" baseline="0" noProof="0" dirty="0" err="1">
                <a:ln>
                  <a:noFill/>
                </a:ln>
                <a:solidFill>
                  <a:schemeClr val="tx2"/>
                </a:solidFill>
                <a:effectLst/>
                <a:uLnTx/>
                <a:uFillTx/>
                <a:latin typeface="+mn-lt"/>
                <a:cs typeface="+mn-cs"/>
              </a:rPr>
              <a:t>tock</a:t>
            </a:r>
            <a:r>
              <a:rPr kumimoji="0" lang="it-IT" sz="2000" b="1" i="1" u="none" strike="noStrike" kern="0" cap="small" spc="0" normalizeH="0" baseline="0" noProof="0" dirty="0">
                <a:ln>
                  <a:noFill/>
                </a:ln>
                <a:solidFill>
                  <a:schemeClr val="tx2"/>
                </a:solidFill>
                <a:effectLst/>
                <a:uLnTx/>
                <a:uFillTx/>
                <a:latin typeface="+mn-lt"/>
                <a:cs typeface="+mn-cs"/>
              </a:rPr>
              <a:t> Option </a:t>
            </a:r>
            <a:r>
              <a:rPr kumimoji="0" lang="it-IT" sz="2000" b="0" i="0" u="none" strike="noStrike" kern="0" cap="small" spc="0" normalizeH="0" baseline="0" noProof="0" dirty="0">
                <a:ln>
                  <a:noFill/>
                </a:ln>
                <a:effectLst/>
                <a:uLnTx/>
                <a:uFillTx/>
                <a:latin typeface="+mn-lt"/>
                <a:cs typeface="+mn-cs"/>
              </a:rPr>
              <a:t>e di </a:t>
            </a:r>
            <a:r>
              <a:rPr lang="it-IT" sz="2000" b="1" kern="0" cap="small" dirty="0">
                <a:solidFill>
                  <a:schemeClr val="tx2"/>
                </a:solidFill>
              </a:rPr>
              <a:t>A</a:t>
            </a:r>
            <a:r>
              <a:rPr kumimoji="0" lang="it-IT" sz="2000" b="1" i="0" u="none" strike="noStrike" kern="0" cap="small" spc="0" normalizeH="0" baseline="0" noProof="0" dirty="0" err="1">
                <a:ln>
                  <a:noFill/>
                </a:ln>
                <a:solidFill>
                  <a:schemeClr val="tx2"/>
                </a:solidFill>
                <a:effectLst/>
                <a:uLnTx/>
                <a:uFillTx/>
                <a:latin typeface="+mn-lt"/>
                <a:cs typeface="+mn-cs"/>
              </a:rPr>
              <a:t>zionariato</a:t>
            </a:r>
            <a:r>
              <a:rPr kumimoji="0" lang="it-IT" sz="2000" b="1" i="0" u="none" strike="noStrike" kern="0" cap="small" spc="0" normalizeH="0" baseline="0" noProof="0" dirty="0">
                <a:ln>
                  <a:noFill/>
                </a:ln>
                <a:solidFill>
                  <a:schemeClr val="tx2"/>
                </a:solidFill>
                <a:effectLst/>
                <a:uLnTx/>
                <a:uFillTx/>
                <a:latin typeface="+mn-lt"/>
                <a:cs typeface="+mn-cs"/>
              </a:rPr>
              <a:t> Diffuso</a:t>
            </a:r>
            <a:endParaRPr kumimoji="0" lang="it-IT" sz="2000" b="0" i="0" u="none" strike="noStrike" kern="0" cap="small" spc="0" normalizeH="0" baseline="0" noProof="0" dirty="0">
              <a:ln>
                <a:noFill/>
              </a:ln>
              <a:solidFill>
                <a:schemeClr val="tx2"/>
              </a:solidFill>
              <a:effectLst/>
              <a:uLnTx/>
              <a:uFillTx/>
              <a:latin typeface="+mn-lt"/>
              <a:cs typeface="+mn-cs"/>
            </a:endParaRPr>
          </a:p>
          <a:p>
            <a:pPr marL="987425" lvl="2" indent="-450850">
              <a:spcBef>
                <a:spcPts val="300"/>
              </a:spcBef>
              <a:spcAft>
                <a:spcPts val="300"/>
              </a:spcAft>
              <a:buFont typeface="Wingdings" panose="05000000000000000000" pitchFamily="2" charset="2"/>
              <a:buChar char="q"/>
              <a:defRPr/>
            </a:pPr>
            <a:r>
              <a:rPr kumimoji="0" lang="it-IT" sz="2000" b="0" i="0" u="none" strike="noStrike" kern="0" cap="small" spc="0" normalizeH="0" baseline="0" noProof="0" dirty="0">
                <a:ln>
                  <a:noFill/>
                </a:ln>
                <a:effectLst/>
                <a:uLnTx/>
                <a:uFillTx/>
                <a:latin typeface="+mn-lt"/>
                <a:cs typeface="+mn-cs"/>
              </a:rPr>
              <a:t>gestione dei </a:t>
            </a:r>
            <a:r>
              <a:rPr kumimoji="0" lang="it-IT" sz="2000" b="1" i="0" u="none" strike="noStrike" kern="0" cap="small" spc="0" normalizeH="0" baseline="0" noProof="0" dirty="0">
                <a:ln>
                  <a:noFill/>
                </a:ln>
                <a:solidFill>
                  <a:schemeClr val="tx2"/>
                </a:solidFill>
                <a:effectLst/>
                <a:uLnTx/>
                <a:uFillTx/>
                <a:latin typeface="+mn-lt"/>
                <a:cs typeface="+mn-cs"/>
              </a:rPr>
              <a:t>passaggi generazionali e successori </a:t>
            </a:r>
            <a:r>
              <a:rPr kumimoji="0" lang="it-IT" sz="2000" b="0" i="0" u="none" strike="noStrike" kern="0" cap="small" spc="0" normalizeH="0" baseline="0" noProof="0" dirty="0">
                <a:ln>
                  <a:noFill/>
                </a:ln>
                <a:effectLst/>
                <a:uLnTx/>
                <a:uFillTx/>
                <a:latin typeface="+mn-lt"/>
                <a:cs typeface="+mn-cs"/>
              </a:rPr>
              <a:t>(patti di famiglia, trust, contratti di affidamento fiduciario, etc.)</a:t>
            </a:r>
          </a:p>
          <a:p>
            <a:pPr marL="987425" lvl="2" indent="-450850">
              <a:spcBef>
                <a:spcPts val="300"/>
              </a:spcBef>
              <a:spcAft>
                <a:spcPts val="300"/>
              </a:spcAft>
              <a:buFont typeface="Wingdings" panose="05000000000000000000" pitchFamily="2" charset="2"/>
              <a:buChar char="q"/>
              <a:defRPr/>
            </a:pPr>
            <a:r>
              <a:rPr lang="it-IT" sz="2000" kern="0" cap="small" dirty="0">
                <a:latin typeface="+mn-lt"/>
              </a:rPr>
              <a:t>disciplina e</a:t>
            </a:r>
            <a:r>
              <a:rPr lang="it-IT" sz="2000" kern="0" cap="small" dirty="0">
                <a:solidFill>
                  <a:schemeClr val="bg1">
                    <a:lumMod val="50000"/>
                  </a:schemeClr>
                </a:solidFill>
                <a:latin typeface="+mn-lt"/>
              </a:rPr>
              <a:t> </a:t>
            </a:r>
            <a:r>
              <a:rPr lang="it-IT" sz="2000" b="1" kern="0" cap="small" dirty="0">
                <a:solidFill>
                  <a:schemeClr val="tx2"/>
                </a:solidFill>
                <a:latin typeface="+mn-lt"/>
              </a:rPr>
              <a:t>governo dei rapporti familiari e societari</a:t>
            </a:r>
            <a:endParaRPr kumimoji="0" lang="it-IT" sz="2000" b="1" i="0" u="none" strike="noStrike" kern="0" cap="small" spc="0" normalizeH="0" baseline="0" noProof="0" dirty="0">
              <a:ln>
                <a:noFill/>
              </a:ln>
              <a:solidFill>
                <a:schemeClr val="tx2"/>
              </a:solidFill>
              <a:effectLst/>
              <a:uLnTx/>
              <a:uFillTx/>
              <a:latin typeface="+mn-lt"/>
              <a:cs typeface="+mn-cs"/>
            </a:endParaRPr>
          </a:p>
          <a:p>
            <a:pPr marL="342900" marR="0" lvl="0" indent="-342900" algn="just" defTabSz="914400" rtl="0" eaLnBrk="0" fontAlgn="base" latinLnBrk="0" hangingPunct="0">
              <a:lnSpc>
                <a:spcPct val="100000"/>
              </a:lnSpc>
              <a:spcBef>
                <a:spcPts val="0"/>
              </a:spcBef>
              <a:spcAft>
                <a:spcPct val="0"/>
              </a:spcAft>
              <a:buClrTx/>
              <a:buSzTx/>
              <a:buFont typeface="Wingdings" panose="05000000000000000000" pitchFamily="2" charset="2"/>
              <a:buChar char="q"/>
              <a:tabLst/>
              <a:defRPr/>
            </a:pPr>
            <a:endParaRPr kumimoji="0" lang="it-IT" sz="2000" b="0" i="0" u="none" strike="noStrike" kern="0" cap="none" spc="0" normalizeH="0" baseline="0" noProof="0" dirty="0">
              <a:ln>
                <a:noFill/>
              </a:ln>
              <a:solidFill>
                <a:schemeClr val="bg1">
                  <a:lumMod val="50000"/>
                </a:schemeClr>
              </a:solidFill>
              <a:effectLst/>
              <a:uLnTx/>
              <a:uFillTx/>
              <a:latin typeface="Arial" pitchFamily="34" charset="0"/>
              <a:cs typeface="+mn-cs"/>
            </a:endParaRPr>
          </a:p>
        </p:txBody>
      </p:sp>
      <p:pic>
        <p:nvPicPr>
          <p:cNvPr id="5" name="Immagine 4">
            <a:extLst>
              <a:ext uri="{FF2B5EF4-FFF2-40B4-BE49-F238E27FC236}">
                <a16:creationId xmlns:a16="http://schemas.microsoft.com/office/drawing/2014/main" id="{0457E7BA-EB8B-4A95-B8B1-9C1AE63B068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38800" y="2438400"/>
            <a:ext cx="3057525" cy="3057525"/>
          </a:xfrm>
          <a:prstGeom prst="rect">
            <a:avLst/>
          </a:prstGeom>
        </p:spPr>
      </p:pic>
    </p:spTree>
    <p:extLst>
      <p:ext uri="{BB962C8B-B14F-4D97-AF65-F5344CB8AC3E}">
        <p14:creationId xmlns:p14="http://schemas.microsoft.com/office/powerpoint/2010/main" val="306722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E960CAB-9BE6-4CA7-9290-5AE13DC9FAF8}"/>
              </a:ext>
            </a:extLst>
          </p:cNvPr>
          <p:cNvPicPr>
            <a:picLocks noChangeAspect="1"/>
          </p:cNvPicPr>
          <p:nvPr/>
        </p:nvPicPr>
        <p:blipFill>
          <a:blip r:embed="rId2"/>
          <a:stretch>
            <a:fillRect/>
          </a:stretch>
        </p:blipFill>
        <p:spPr>
          <a:xfrm>
            <a:off x="647700" y="1524000"/>
            <a:ext cx="7848600" cy="4331208"/>
          </a:xfrm>
          <a:prstGeom prst="rect">
            <a:avLst/>
          </a:prstGeom>
        </p:spPr>
      </p:pic>
      <p:sp>
        <p:nvSpPr>
          <p:cNvPr id="10" name="Rettangolo 9">
            <a:extLst>
              <a:ext uri="{FF2B5EF4-FFF2-40B4-BE49-F238E27FC236}">
                <a16:creationId xmlns:a16="http://schemas.microsoft.com/office/drawing/2014/main" id="{974AEF55-4874-4B9F-B765-ABFDBF740634}"/>
              </a:ext>
            </a:extLst>
          </p:cNvPr>
          <p:cNvSpPr/>
          <p:nvPr/>
        </p:nvSpPr>
        <p:spPr>
          <a:xfrm>
            <a:off x="266700" y="762000"/>
            <a:ext cx="8610600" cy="838200"/>
          </a:xfrm>
          <a:prstGeom prst="rect">
            <a:avLst/>
          </a:prstGeom>
        </p:spPr>
        <p:txBody>
          <a:bodyPr vert="horz" lIns="91440" tIns="45720" rIns="91440" bIns="45720" rtlCol="0" anchor="ctr">
            <a:noAutofit/>
          </a:bodyPr>
          <a:lstStyle/>
          <a:p>
            <a:pPr algn="ctr">
              <a:spcBef>
                <a:spcPct val="0"/>
              </a:spcBef>
            </a:pPr>
            <a:r>
              <a:rPr lang="it-IT" sz="2800" cap="small" dirty="0">
                <a:solidFill>
                  <a:schemeClr val="bg1"/>
                </a:solidFill>
                <a:latin typeface="MTTMilano" pitchFamily="50" charset="0"/>
                <a:ea typeface="+mj-ea"/>
                <a:cs typeface="+mj-cs"/>
              </a:rPr>
              <a:t>… il Mo… il Mondo sta Cambiando … Molto Velocemente</a:t>
            </a:r>
          </a:p>
          <a:p>
            <a:pPr algn="ctr">
              <a:spcBef>
                <a:spcPct val="0"/>
              </a:spcBef>
            </a:pPr>
            <a:r>
              <a:rPr lang="it-IT" sz="32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Il Mondo sta Cambiando … Molto Velocemente</a:t>
            </a:r>
          </a:p>
        </p:txBody>
      </p:sp>
      <p:sp>
        <p:nvSpPr>
          <p:cNvPr id="11" name="Rettangolo 10">
            <a:extLst>
              <a:ext uri="{FF2B5EF4-FFF2-40B4-BE49-F238E27FC236}">
                <a16:creationId xmlns:a16="http://schemas.microsoft.com/office/drawing/2014/main" id="{3A31CE7B-25E1-4569-B91B-53B87246032B}"/>
              </a:ext>
            </a:extLst>
          </p:cNvPr>
          <p:cNvSpPr/>
          <p:nvPr/>
        </p:nvSpPr>
        <p:spPr>
          <a:xfrm>
            <a:off x="2695800" y="4995000"/>
            <a:ext cx="1800000" cy="720000"/>
          </a:xfrm>
          <a:prstGeom prst="rect">
            <a:avLst/>
          </a:prstGeom>
        </p:spPr>
        <p:txBody>
          <a:bodyPr vert="horz" lIns="91440" tIns="45720" rIns="91440" bIns="45720" rtlCol="0" anchor="ctr">
            <a:noAutofit/>
          </a:bodyPr>
          <a:lstStyle/>
          <a:p>
            <a:pPr algn="ctr">
              <a:spcBef>
                <a:spcPct val="0"/>
              </a:spcBef>
            </a:pP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Cambiano</a:t>
            </a:r>
            <a:r>
              <a:rPr lang="it-IT" cap="small" dirty="0">
                <a:solidFill>
                  <a:schemeClr val="tx2"/>
                </a:solidFill>
                <a:effectLst>
                  <a:outerShdw blurRad="38100" dist="38100" dir="2700000" algn="tl">
                    <a:srgbClr val="000000">
                      <a:alpha val="43137"/>
                    </a:srgbClr>
                  </a:outerShdw>
                </a:effectLst>
                <a:latin typeface="MTTMilano" pitchFamily="50" charset="0"/>
                <a:ea typeface="+mj-ea"/>
                <a:cs typeface="+mj-cs"/>
              </a:rPr>
              <a:t> </a:t>
            </a: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le</a:t>
            </a:r>
            <a:r>
              <a:rPr lang="it-IT" cap="small" dirty="0">
                <a:solidFill>
                  <a:schemeClr val="tx2"/>
                </a:solidFill>
                <a:effectLst>
                  <a:outerShdw blurRad="38100" dist="38100" dir="2700000" algn="tl">
                    <a:srgbClr val="000000">
                      <a:alpha val="43137"/>
                    </a:srgbClr>
                  </a:outerShdw>
                </a:effectLst>
                <a:latin typeface="MTTMilano" pitchFamily="50" charset="0"/>
                <a:ea typeface="+mj-ea"/>
                <a:cs typeface="+mj-cs"/>
              </a:rPr>
              <a:t> </a:t>
            </a: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imprese</a:t>
            </a:r>
            <a:endParaRPr lang="it-IT" sz="2800" b="1" cap="small" dirty="0">
              <a:solidFill>
                <a:schemeClr val="tx2"/>
              </a:solidFill>
              <a:effectLst>
                <a:outerShdw blurRad="38100" dist="38100" dir="2700000" algn="tl">
                  <a:srgbClr val="000000">
                    <a:alpha val="43137"/>
                  </a:srgbClr>
                </a:outerShdw>
              </a:effectLst>
              <a:latin typeface="MTTMilano" pitchFamily="50" charset="0"/>
              <a:ea typeface="+mj-ea"/>
              <a:cs typeface="+mj-cs"/>
            </a:endParaRPr>
          </a:p>
        </p:txBody>
      </p:sp>
      <p:sp>
        <p:nvSpPr>
          <p:cNvPr id="12" name="Rettangolo 11">
            <a:extLst>
              <a:ext uri="{FF2B5EF4-FFF2-40B4-BE49-F238E27FC236}">
                <a16:creationId xmlns:a16="http://schemas.microsoft.com/office/drawing/2014/main" id="{3330A90C-5792-41BF-B0CE-0F2E38FD818E}"/>
              </a:ext>
            </a:extLst>
          </p:cNvPr>
          <p:cNvSpPr/>
          <p:nvPr/>
        </p:nvSpPr>
        <p:spPr>
          <a:xfrm>
            <a:off x="457200" y="4995000"/>
            <a:ext cx="1800000" cy="720000"/>
          </a:xfrm>
          <a:prstGeom prst="rect">
            <a:avLst/>
          </a:prstGeom>
        </p:spPr>
        <p:txBody>
          <a:bodyPr vert="horz" lIns="91440" tIns="45720" rIns="91440" bIns="45720" rtlCol="0" anchor="ctr">
            <a:noAutofit/>
          </a:bodyPr>
          <a:lstStyle/>
          <a:p>
            <a:pPr algn="ctr">
              <a:spcBef>
                <a:spcPct val="0"/>
              </a:spcBef>
            </a:pP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Cambiano</a:t>
            </a:r>
            <a:r>
              <a:rPr lang="it-IT" cap="small" dirty="0">
                <a:solidFill>
                  <a:schemeClr val="tx2"/>
                </a:solidFill>
                <a:effectLst>
                  <a:outerShdw blurRad="38100" dist="38100" dir="2700000" algn="tl">
                    <a:srgbClr val="000000">
                      <a:alpha val="43137"/>
                    </a:srgbClr>
                  </a:outerShdw>
                </a:effectLst>
                <a:latin typeface="MTTMilano" pitchFamily="50" charset="0"/>
                <a:ea typeface="+mj-ea"/>
                <a:cs typeface="+mj-cs"/>
              </a:rPr>
              <a:t> </a:t>
            </a: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le</a:t>
            </a:r>
            <a:r>
              <a:rPr lang="it-IT" cap="small" dirty="0">
                <a:solidFill>
                  <a:schemeClr val="tx2"/>
                </a:solidFill>
                <a:effectLst>
                  <a:outerShdw blurRad="38100" dist="38100" dir="2700000" algn="tl">
                    <a:srgbClr val="000000">
                      <a:alpha val="43137"/>
                    </a:srgbClr>
                  </a:outerShdw>
                </a:effectLst>
                <a:latin typeface="MTTMilano" pitchFamily="50" charset="0"/>
                <a:ea typeface="+mj-ea"/>
                <a:cs typeface="+mj-cs"/>
              </a:rPr>
              <a:t> </a:t>
            </a:r>
            <a:r>
              <a:rPr lang="it-IT" sz="20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regole</a:t>
            </a:r>
          </a:p>
        </p:txBody>
      </p:sp>
      <p:sp>
        <p:nvSpPr>
          <p:cNvPr id="13" name="Rettangolo 12">
            <a:extLst>
              <a:ext uri="{FF2B5EF4-FFF2-40B4-BE49-F238E27FC236}">
                <a16:creationId xmlns:a16="http://schemas.microsoft.com/office/drawing/2014/main" id="{04D5F846-628F-4C9B-94D2-DB1F71D288ED}"/>
              </a:ext>
            </a:extLst>
          </p:cNvPr>
          <p:cNvSpPr/>
          <p:nvPr/>
        </p:nvSpPr>
        <p:spPr>
          <a:xfrm>
            <a:off x="5334000" y="4995000"/>
            <a:ext cx="3657600" cy="720000"/>
          </a:xfrm>
          <a:prstGeom prst="rect">
            <a:avLst/>
          </a:prstGeom>
        </p:spPr>
        <p:txBody>
          <a:bodyPr vert="horz" lIns="91440" tIns="45720" rIns="91440" bIns="45720" rtlCol="0" anchor="ctr">
            <a:noAutofit/>
          </a:bodyPr>
          <a:lstStyle/>
          <a:p>
            <a:pPr algn="ctr">
              <a:spcBef>
                <a:spcPct val="0"/>
              </a:spcBef>
            </a:pPr>
            <a:r>
              <a:rPr lang="it-IT" sz="2800" b="1" u="sng" cap="small" dirty="0">
                <a:solidFill>
                  <a:srgbClr val="FF0000"/>
                </a:solidFill>
                <a:effectLst>
                  <a:outerShdw blurRad="38100" dist="38100" dir="2700000" algn="tl">
                    <a:srgbClr val="000000">
                      <a:alpha val="43137"/>
                    </a:srgbClr>
                  </a:outerShdw>
                </a:effectLst>
                <a:latin typeface="MTTMilano" pitchFamily="50" charset="0"/>
                <a:ea typeface="+mj-ea"/>
                <a:cs typeface="+mj-cs"/>
              </a:rPr>
              <a:t>I Rischi diventano </a:t>
            </a:r>
            <a:r>
              <a:rPr lang="it-IT" sz="3200" b="1" u="sng" cap="small" dirty="0">
                <a:solidFill>
                  <a:srgbClr val="FF0000"/>
                </a:solidFill>
                <a:effectLst>
                  <a:outerShdw blurRad="38100" dist="38100" dir="2700000" algn="tl">
                    <a:srgbClr val="000000">
                      <a:alpha val="43137"/>
                    </a:srgbClr>
                  </a:outerShdw>
                </a:effectLst>
                <a:latin typeface="MTTMilano" pitchFamily="50" charset="0"/>
                <a:ea typeface="+mj-ea"/>
                <a:cs typeface="+mj-cs"/>
              </a:rPr>
              <a:t>Globali</a:t>
            </a:r>
          </a:p>
        </p:txBody>
      </p:sp>
      <p:sp>
        <p:nvSpPr>
          <p:cNvPr id="14" name="Freccia a gallone 13">
            <a:extLst>
              <a:ext uri="{FF2B5EF4-FFF2-40B4-BE49-F238E27FC236}">
                <a16:creationId xmlns:a16="http://schemas.microsoft.com/office/drawing/2014/main" id="{BCE3D723-DEA1-48ED-B5FF-99C2EEE4BC2D}"/>
              </a:ext>
            </a:extLst>
          </p:cNvPr>
          <p:cNvSpPr/>
          <p:nvPr/>
        </p:nvSpPr>
        <p:spPr>
          <a:xfrm>
            <a:off x="2366850" y="5136655"/>
            <a:ext cx="228600" cy="43669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ffectLst>
                <a:outerShdw blurRad="38100" dist="38100" dir="2700000" algn="tl">
                  <a:srgbClr val="000000">
                    <a:alpha val="43137"/>
                  </a:srgbClr>
                </a:outerShdw>
              </a:effectLst>
            </a:endParaRPr>
          </a:p>
        </p:txBody>
      </p:sp>
      <p:sp>
        <p:nvSpPr>
          <p:cNvPr id="15" name="Freccia a gallone 14">
            <a:extLst>
              <a:ext uri="{FF2B5EF4-FFF2-40B4-BE49-F238E27FC236}">
                <a16:creationId xmlns:a16="http://schemas.microsoft.com/office/drawing/2014/main" id="{3C23DDC8-C0D3-4266-87B7-7BF66EF430EF}"/>
              </a:ext>
            </a:extLst>
          </p:cNvPr>
          <p:cNvSpPr/>
          <p:nvPr/>
        </p:nvSpPr>
        <p:spPr>
          <a:xfrm>
            <a:off x="4876800" y="5136655"/>
            <a:ext cx="381002" cy="34974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solidFill>
              <a:highlight>
                <a:srgbClr val="000080"/>
              </a:highlight>
            </a:endParaRPr>
          </a:p>
        </p:txBody>
      </p:sp>
    </p:spTree>
    <p:extLst>
      <p:ext uri="{BB962C8B-B14F-4D97-AF65-F5344CB8AC3E}">
        <p14:creationId xmlns:p14="http://schemas.microsoft.com/office/powerpoint/2010/main" val="254272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920889"/>
            <a:ext cx="8305800" cy="474489"/>
          </a:xfrm>
          <a:prstGeom prst="rect">
            <a:avLst/>
          </a:prstGeom>
        </p:spPr>
        <p:txBody>
          <a:bodyPr vert="horz" wrap="square" lIns="0" tIns="12700" rIns="0" bIns="0" rtlCol="0">
            <a:spAutoFit/>
          </a:bodyPr>
          <a:lstStyle/>
          <a:p>
            <a:pPr marL="12700" algn="ctr">
              <a:lnSpc>
                <a:spcPct val="100000"/>
              </a:lnSpc>
              <a:spcBef>
                <a:spcPts val="100"/>
              </a:spcBef>
            </a:pPr>
            <a:r>
              <a:rPr lang="it-IT" sz="3000" dirty="0">
                <a:solidFill>
                  <a:schemeClr val="tx2"/>
                </a:solidFill>
                <a:effectLst>
                  <a:outerShdw blurRad="38100" dist="38100" dir="2700000" algn="tl">
                    <a:srgbClr val="000000">
                      <a:alpha val="43137"/>
                    </a:srgbClr>
                  </a:outerShdw>
                </a:effectLst>
                <a:latin typeface="MTTMilano"/>
              </a:rPr>
              <a:t>La fruibilità del </a:t>
            </a:r>
            <a:r>
              <a:rPr lang="it-IT" sz="3000" b="1" dirty="0">
                <a:solidFill>
                  <a:schemeClr val="tx2"/>
                </a:solidFill>
                <a:effectLst>
                  <a:outerShdw blurRad="38100" dist="38100" dir="2700000" algn="tl">
                    <a:srgbClr val="000000">
                      <a:alpha val="43137"/>
                    </a:srgbClr>
                  </a:outerShdw>
                </a:effectLst>
                <a:latin typeface="MTTMilano"/>
              </a:rPr>
              <a:t>Mandato Fiduciario</a:t>
            </a:r>
            <a:endParaRPr sz="3000" spc="-10" dirty="0">
              <a:solidFill>
                <a:schemeClr val="tx2"/>
              </a:solidFill>
              <a:effectLst>
                <a:outerShdw blurRad="38100" dist="38100" dir="2700000" algn="tl">
                  <a:srgbClr val="000000">
                    <a:alpha val="43137"/>
                  </a:srgbClr>
                </a:outerShdw>
              </a:effectLst>
              <a:latin typeface="MTTMilano"/>
              <a:cs typeface="Calibri" panose="020F0502020204030204" pitchFamily="34" charset="0"/>
            </a:endParaRPr>
          </a:p>
        </p:txBody>
      </p:sp>
      <p:sp>
        <p:nvSpPr>
          <p:cNvPr id="5" name="CasellaDiTesto 4">
            <a:extLst>
              <a:ext uri="{FF2B5EF4-FFF2-40B4-BE49-F238E27FC236}">
                <a16:creationId xmlns:a16="http://schemas.microsoft.com/office/drawing/2014/main" id="{0FB852BC-0ECE-4B84-84C8-6CE75A1EDCC8}"/>
              </a:ext>
            </a:extLst>
          </p:cNvPr>
          <p:cNvSpPr txBox="1"/>
          <p:nvPr/>
        </p:nvSpPr>
        <p:spPr>
          <a:xfrm>
            <a:off x="3205080" y="3012251"/>
            <a:ext cx="2052228" cy="276999"/>
          </a:xfrm>
          <a:prstGeom prst="rect">
            <a:avLst/>
          </a:prstGeom>
          <a:noFill/>
        </p:spPr>
        <p:txBody>
          <a:bodyPr wrap="square" rtlCol="0">
            <a:spAutoFit/>
          </a:bodyPr>
          <a:lstStyle/>
          <a:p>
            <a:endParaRPr lang="en-US" sz="1200" dirty="0"/>
          </a:p>
        </p:txBody>
      </p:sp>
      <p:sp>
        <p:nvSpPr>
          <p:cNvPr id="7" name="Rettangolo 6">
            <a:extLst>
              <a:ext uri="{FF2B5EF4-FFF2-40B4-BE49-F238E27FC236}">
                <a16:creationId xmlns:a16="http://schemas.microsoft.com/office/drawing/2014/main" id="{BBFA8FAA-4E9E-43C1-B7A7-87B2238195B9}"/>
              </a:ext>
            </a:extLst>
          </p:cNvPr>
          <p:cNvSpPr/>
          <p:nvPr/>
        </p:nvSpPr>
        <p:spPr>
          <a:xfrm>
            <a:off x="3464748" y="3478798"/>
            <a:ext cx="2268252" cy="636002"/>
          </a:xfrm>
          <a:prstGeom prst="rect">
            <a:avLst/>
          </a:prstGeom>
          <a:solidFill>
            <a:schemeClr val="bg1">
              <a:lumMod val="75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spcBef>
                <a:spcPct val="0"/>
              </a:spcBef>
            </a:pPr>
            <a:r>
              <a:rPr lang="it-IT" sz="2400" b="1" cap="small" dirty="0">
                <a:solidFill>
                  <a:schemeClr val="tx2"/>
                </a:solidFill>
                <a:effectLst>
                  <a:outerShdw blurRad="38100" dist="38100" dir="2700000" algn="tl">
                    <a:srgbClr val="000000">
                      <a:alpha val="43137"/>
                    </a:srgbClr>
                  </a:outerShdw>
                </a:effectLst>
                <a:latin typeface="MTTMilano" pitchFamily="50" charset="0"/>
                <a:ea typeface="+mj-ea"/>
                <a:cs typeface="+mj-cs"/>
              </a:rPr>
              <a:t>pianificazione</a:t>
            </a:r>
          </a:p>
        </p:txBody>
      </p:sp>
      <p:sp>
        <p:nvSpPr>
          <p:cNvPr id="8" name="Freccia a destra 7">
            <a:extLst>
              <a:ext uri="{FF2B5EF4-FFF2-40B4-BE49-F238E27FC236}">
                <a16:creationId xmlns:a16="http://schemas.microsoft.com/office/drawing/2014/main" id="{191B8F60-9F8E-43E1-B9B1-C97D01B764AD}"/>
              </a:ext>
            </a:extLst>
          </p:cNvPr>
          <p:cNvSpPr/>
          <p:nvPr/>
        </p:nvSpPr>
        <p:spPr>
          <a:xfrm>
            <a:off x="990600" y="2930002"/>
            <a:ext cx="2304000" cy="1641998"/>
          </a:xfrm>
          <a:prstGeom prst="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solidFill>
                  <a:srgbClr val="212E3C"/>
                </a:solidFill>
                <a:effectLst>
                  <a:outerShdw blurRad="38100" dist="38100" dir="2700000" algn="tl">
                    <a:srgbClr val="000000">
                      <a:alpha val="43137"/>
                    </a:srgbClr>
                  </a:outerShdw>
                </a:effectLst>
                <a:latin typeface="MTTMilano" pitchFamily="50" charset="0"/>
              </a:rPr>
              <a:t>GARANZIA</a:t>
            </a:r>
          </a:p>
        </p:txBody>
      </p:sp>
      <p:sp>
        <p:nvSpPr>
          <p:cNvPr id="9" name="Freccia a destra 8">
            <a:extLst>
              <a:ext uri="{FF2B5EF4-FFF2-40B4-BE49-F238E27FC236}">
                <a16:creationId xmlns:a16="http://schemas.microsoft.com/office/drawing/2014/main" id="{92E98731-44CF-4B7F-86F4-7B895983A9D3}"/>
              </a:ext>
            </a:extLst>
          </p:cNvPr>
          <p:cNvSpPr/>
          <p:nvPr/>
        </p:nvSpPr>
        <p:spPr>
          <a:xfrm flipH="1">
            <a:off x="5943600" y="2945410"/>
            <a:ext cx="2304000" cy="1626590"/>
          </a:xfrm>
          <a:prstGeom prst="right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it-IT" sz="1550" b="1" dirty="0">
                <a:solidFill>
                  <a:srgbClr val="212E3C"/>
                </a:solidFill>
                <a:effectLst>
                  <a:outerShdw blurRad="38100" dist="38100" dir="2700000" algn="tl">
                    <a:srgbClr val="000000">
                      <a:alpha val="43137"/>
                    </a:srgbClr>
                  </a:outerShdw>
                </a:effectLst>
                <a:latin typeface="MTTMilano" pitchFamily="50" charset="0"/>
              </a:rPr>
              <a:t>AMMINISTRAZIONE</a:t>
            </a:r>
          </a:p>
        </p:txBody>
      </p:sp>
      <p:sp>
        <p:nvSpPr>
          <p:cNvPr id="10" name="Freccia a destra 9">
            <a:extLst>
              <a:ext uri="{FF2B5EF4-FFF2-40B4-BE49-F238E27FC236}">
                <a16:creationId xmlns:a16="http://schemas.microsoft.com/office/drawing/2014/main" id="{057285FE-FE2C-4D2B-B765-36A9B868A6C0}"/>
              </a:ext>
            </a:extLst>
          </p:cNvPr>
          <p:cNvSpPr/>
          <p:nvPr/>
        </p:nvSpPr>
        <p:spPr>
          <a:xfrm rot="5400000">
            <a:off x="3753237" y="1575279"/>
            <a:ext cx="1780800" cy="1685525"/>
          </a:xfrm>
          <a:prstGeom prst="righ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it-IT" sz="1600" b="1" dirty="0">
                <a:solidFill>
                  <a:srgbClr val="212E3C"/>
                </a:solidFill>
                <a:effectLst>
                  <a:outerShdw blurRad="38100" dist="38100" dir="2700000" algn="tl">
                    <a:srgbClr val="000000">
                      <a:alpha val="43137"/>
                    </a:srgbClr>
                  </a:outerShdw>
                </a:effectLst>
                <a:latin typeface="MTTMilano" pitchFamily="50" charset="0"/>
              </a:rPr>
              <a:t>TUTELA</a:t>
            </a:r>
          </a:p>
        </p:txBody>
      </p:sp>
      <p:sp>
        <p:nvSpPr>
          <p:cNvPr id="11" name="Freccia a destra 10">
            <a:extLst>
              <a:ext uri="{FF2B5EF4-FFF2-40B4-BE49-F238E27FC236}">
                <a16:creationId xmlns:a16="http://schemas.microsoft.com/office/drawing/2014/main" id="{4722B56A-5B97-4411-9A89-1D3946E82AE0}"/>
              </a:ext>
            </a:extLst>
          </p:cNvPr>
          <p:cNvSpPr/>
          <p:nvPr/>
        </p:nvSpPr>
        <p:spPr>
          <a:xfrm rot="16200000" flipV="1">
            <a:off x="3629470" y="4391470"/>
            <a:ext cx="2045632" cy="1820627"/>
          </a:xfrm>
          <a:prstGeom prst="rightArrow">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it-IT" sz="1600" b="1" dirty="0">
                <a:solidFill>
                  <a:srgbClr val="212E3C"/>
                </a:solidFill>
                <a:effectLst>
                  <a:outerShdw blurRad="38100" dist="38100" dir="2700000" algn="tl">
                    <a:srgbClr val="000000">
                      <a:alpha val="43137"/>
                    </a:srgbClr>
                  </a:outerShdw>
                </a:effectLst>
                <a:latin typeface="MTTMilano" pitchFamily="50" charset="0"/>
              </a:rPr>
              <a:t>RISERVATEZZA</a:t>
            </a:r>
          </a:p>
        </p:txBody>
      </p:sp>
      <p:pic>
        <p:nvPicPr>
          <p:cNvPr id="13" name="Immagine 12">
            <a:extLst>
              <a:ext uri="{FF2B5EF4-FFF2-40B4-BE49-F238E27FC236}">
                <a16:creationId xmlns:a16="http://schemas.microsoft.com/office/drawing/2014/main" id="{A49F662F-27D0-475A-8FE4-09E2A323BF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66287" y="4133850"/>
            <a:ext cx="1952625" cy="2343150"/>
          </a:xfrm>
          <a:prstGeom prst="rect">
            <a:avLst/>
          </a:prstGeom>
        </p:spPr>
      </p:pic>
      <p:pic>
        <p:nvPicPr>
          <p:cNvPr id="3" name="Immagine 2">
            <a:extLst>
              <a:ext uri="{FF2B5EF4-FFF2-40B4-BE49-F238E27FC236}">
                <a16:creationId xmlns:a16="http://schemas.microsoft.com/office/drawing/2014/main" id="{1B3ADFD8-0832-45F7-B62F-95E019D051C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916302" y="4475346"/>
            <a:ext cx="1541898" cy="1925454"/>
          </a:xfrm>
          <a:prstGeom prst="rect">
            <a:avLst/>
          </a:prstGeom>
        </p:spPr>
      </p:pic>
    </p:spTree>
    <p:extLst>
      <p:ext uri="{BB962C8B-B14F-4D97-AF65-F5344CB8AC3E}">
        <p14:creationId xmlns:p14="http://schemas.microsoft.com/office/powerpoint/2010/main" val="1622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8C08D6A2-2D84-4628-A2A2-319228D0B715}"/>
              </a:ext>
            </a:extLst>
          </p:cNvPr>
          <p:cNvSpPr txBox="1">
            <a:spLocks/>
          </p:cNvSpPr>
          <p:nvPr/>
        </p:nvSpPr>
        <p:spPr>
          <a:xfrm>
            <a:off x="457200" y="1075216"/>
            <a:ext cx="8305800" cy="113434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0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p>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2400" b="1"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Trasferimento, Amministrazione e Gestione di disponibilità finanziarie all’estero</a:t>
            </a:r>
            <a:endParaRPr kumimoji="0" lang="it-IT" sz="2400" b="1" i="0" u="none" strike="noStrike" kern="1200" cap="small" spc="0" normalizeH="0" baseline="0" noProof="0" dirty="0">
              <a:ln>
                <a:noFill/>
              </a:ln>
              <a:solidFill>
                <a:srgbClr val="95A5A6"/>
              </a:solidFill>
              <a:effectLst/>
              <a:uLnTx/>
              <a:uFillTx/>
              <a:latin typeface="MTTMilano"/>
            </a:endParaRPr>
          </a:p>
        </p:txBody>
      </p:sp>
      <p:sp>
        <p:nvSpPr>
          <p:cNvPr id="3" name="Segnaposto contenuto 2">
            <a:extLst>
              <a:ext uri="{FF2B5EF4-FFF2-40B4-BE49-F238E27FC236}">
                <a16:creationId xmlns:a16="http://schemas.microsoft.com/office/drawing/2014/main" id="{87EA1180-9358-4941-97BB-657C20DD9101}"/>
              </a:ext>
            </a:extLst>
          </p:cNvPr>
          <p:cNvSpPr txBox="1">
            <a:spLocks/>
          </p:cNvSpPr>
          <p:nvPr/>
        </p:nvSpPr>
        <p:spPr>
          <a:xfrm>
            <a:off x="457200" y="4594725"/>
            <a:ext cx="8229600" cy="172987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spcAft>
                <a:spcPts val="300"/>
              </a:spcAft>
            </a:pPr>
            <a:r>
              <a:rPr lang="it-IT" b="1" kern="0" cap="small" dirty="0">
                <a:solidFill>
                  <a:schemeClr val="tx2"/>
                </a:solidFill>
                <a:latin typeface="MTTMilano"/>
              </a:rPr>
              <a:t>Vantaggi:</a:t>
            </a:r>
            <a:endParaRPr lang="it-IT" b="1" kern="0" cap="small" dirty="0">
              <a:solidFill>
                <a:sysClr val="windowText" lastClr="000000"/>
              </a:solidFill>
              <a:latin typeface="MTTMilano"/>
            </a:endParaRPr>
          </a:p>
          <a:p>
            <a:pPr marL="0" indent="0" algn="just">
              <a:buNone/>
            </a:pPr>
            <a:r>
              <a:rPr lang="it-IT" cap="small" dirty="0">
                <a:latin typeface="MTTMilano"/>
              </a:rPr>
              <a:t>Conferendo un mandato fiduciario per l’</a:t>
            </a:r>
            <a:r>
              <a:rPr lang="it-IT" b="1" cap="small" dirty="0">
                <a:solidFill>
                  <a:srgbClr val="212E3C"/>
                </a:solidFill>
                <a:latin typeface="MTTMilano"/>
              </a:rPr>
              <a:t>intestazione di un dossier amministrato/gestito all’estero</a:t>
            </a:r>
            <a:r>
              <a:rPr lang="it-IT" cap="small" dirty="0">
                <a:latin typeface="MTTMilano"/>
              </a:rPr>
              <a:t>, il fiduciante </a:t>
            </a:r>
            <a:r>
              <a:rPr lang="it-IT" b="1" cap="small" dirty="0">
                <a:solidFill>
                  <a:srgbClr val="212E3C"/>
                </a:solidFill>
                <a:latin typeface="MTTMilano"/>
              </a:rPr>
              <a:t>è esonerato </a:t>
            </a:r>
            <a:r>
              <a:rPr lang="it-IT" cap="small" dirty="0">
                <a:latin typeface="MTTMilano"/>
              </a:rPr>
              <a:t>dall’indicare il suddetto trasferimento nel </a:t>
            </a:r>
            <a:r>
              <a:rPr lang="it-IT" b="1" cap="small" dirty="0">
                <a:solidFill>
                  <a:srgbClr val="212E3C"/>
                </a:solidFill>
                <a:latin typeface="MTTMilano"/>
              </a:rPr>
              <a:t>quadro RW </a:t>
            </a:r>
            <a:r>
              <a:rPr lang="it-IT" cap="small" dirty="0">
                <a:latin typeface="MTTMilano"/>
              </a:rPr>
              <a:t>della dichiarazione dei redditi, fintanto che i valori resteranno in intestazione alla Fiduciaria presso il depositario estero. La Fiduciaria applicherà le imposte previste dalla legge, consentendo al fiduciante di usufruire di </a:t>
            </a:r>
            <a:r>
              <a:rPr lang="it-IT" b="1" cap="small" dirty="0">
                <a:solidFill>
                  <a:srgbClr val="212E3C"/>
                </a:solidFill>
                <a:latin typeface="MTTMilano"/>
              </a:rPr>
              <a:t>anonimato fiscale</a:t>
            </a:r>
            <a:r>
              <a:rPr lang="it-IT" cap="small" dirty="0">
                <a:latin typeface="MTTMilano"/>
              </a:rPr>
              <a:t>.</a:t>
            </a:r>
          </a:p>
        </p:txBody>
      </p:sp>
      <p:sp>
        <p:nvSpPr>
          <p:cNvPr id="4" name="CasellaDiTesto 3">
            <a:extLst>
              <a:ext uri="{FF2B5EF4-FFF2-40B4-BE49-F238E27FC236}">
                <a16:creationId xmlns:a16="http://schemas.microsoft.com/office/drawing/2014/main" id="{4A09F31B-B9B3-447F-A6B7-5E306A10AFFF}"/>
              </a:ext>
            </a:extLst>
          </p:cNvPr>
          <p:cNvSpPr txBox="1"/>
          <p:nvPr/>
        </p:nvSpPr>
        <p:spPr>
          <a:xfrm>
            <a:off x="6452999" y="2971799"/>
            <a:ext cx="2215739" cy="1340221"/>
          </a:xfrm>
          <a:prstGeom prst="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lang="it-IT" cap="small" dirty="0">
                <a:latin typeface="MTTMilano"/>
              </a:rPr>
              <a:t>Detiene un dossier </a:t>
            </a:r>
          </a:p>
          <a:p>
            <a:pPr algn="ctr"/>
            <a:r>
              <a:rPr lang="it-IT" cap="small" dirty="0">
                <a:latin typeface="MTTMilano"/>
              </a:rPr>
              <a:t>Amministrato presso </a:t>
            </a:r>
            <a:r>
              <a:rPr lang="it-IT" b="1" cap="small" dirty="0">
                <a:solidFill>
                  <a:schemeClr val="tx2"/>
                </a:solidFill>
                <a:latin typeface="MTTMilano"/>
              </a:rPr>
              <a:t>l’istituto di credito estero B</a:t>
            </a:r>
          </a:p>
        </p:txBody>
      </p:sp>
      <p:sp>
        <p:nvSpPr>
          <p:cNvPr id="5" name="CasellaDiTesto 4">
            <a:extLst>
              <a:ext uri="{FF2B5EF4-FFF2-40B4-BE49-F238E27FC236}">
                <a16:creationId xmlns:a16="http://schemas.microsoft.com/office/drawing/2014/main" id="{4BAAD4F7-81B2-4BA1-8533-3F03EB7452F8}"/>
              </a:ext>
            </a:extLst>
          </p:cNvPr>
          <p:cNvSpPr txBox="1"/>
          <p:nvPr/>
        </p:nvSpPr>
        <p:spPr>
          <a:xfrm>
            <a:off x="3038913" y="3429000"/>
            <a:ext cx="3066173" cy="399161"/>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b="1" dirty="0">
                <a:solidFill>
                  <a:schemeClr val="tx2"/>
                </a:solidFill>
                <a:effectLst>
                  <a:outerShdw blurRad="38100" dist="38100" dir="2700000" algn="tl">
                    <a:srgbClr val="000000">
                      <a:alpha val="43137"/>
                    </a:srgbClr>
                  </a:outerShdw>
                </a:effectLst>
                <a:latin typeface="MTTMilano"/>
              </a:rPr>
              <a:t>la Persona Fisica</a:t>
            </a:r>
            <a:endParaRPr lang="it-IT" sz="1800" dirty="0">
              <a:effectLst>
                <a:outerShdw blurRad="38100" dist="38100" dir="2700000" algn="tl">
                  <a:srgbClr val="000000">
                    <a:alpha val="43137"/>
                  </a:srgbClr>
                </a:outerShdw>
              </a:effectLst>
              <a:latin typeface="MTTMilano"/>
            </a:endParaRPr>
          </a:p>
        </p:txBody>
      </p:sp>
      <p:sp>
        <p:nvSpPr>
          <p:cNvPr id="7" name="CasellaDiTesto 6">
            <a:extLst>
              <a:ext uri="{FF2B5EF4-FFF2-40B4-BE49-F238E27FC236}">
                <a16:creationId xmlns:a16="http://schemas.microsoft.com/office/drawing/2014/main" id="{14ACEA7E-58A0-4E77-8547-36DB318A245E}"/>
              </a:ext>
            </a:extLst>
          </p:cNvPr>
          <p:cNvSpPr txBox="1"/>
          <p:nvPr/>
        </p:nvSpPr>
        <p:spPr>
          <a:xfrm>
            <a:off x="475262" y="2971800"/>
            <a:ext cx="2233800" cy="134022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defPPr>
              <a:defRPr lang="en-US"/>
            </a:defPPr>
            <a:lvl1pPr algn="ctr">
              <a:defRPr sz="1200" cap="small">
                <a:latin typeface="MTTMilano" pitchFamily="50" charset="0"/>
              </a:defRPr>
            </a:lvl1pPr>
          </a:lstStyle>
          <a:p>
            <a:r>
              <a:rPr lang="it-IT" sz="1800" dirty="0">
                <a:latin typeface="MTTMilano"/>
              </a:rPr>
              <a:t>Detiene una gestione patrimoniale presso </a:t>
            </a:r>
            <a:r>
              <a:rPr lang="it-IT" sz="1800" b="1" dirty="0">
                <a:solidFill>
                  <a:schemeClr val="tx2"/>
                </a:solidFill>
                <a:latin typeface="MTTMilano"/>
              </a:rPr>
              <a:t>l’istituto di credito estero A</a:t>
            </a:r>
            <a:endParaRPr lang="it-IT" sz="1800" b="1" dirty="0">
              <a:latin typeface="MTTMilano"/>
            </a:endParaRPr>
          </a:p>
        </p:txBody>
      </p:sp>
      <p:cxnSp>
        <p:nvCxnSpPr>
          <p:cNvPr id="8" name="Connettore 2 7">
            <a:extLst>
              <a:ext uri="{FF2B5EF4-FFF2-40B4-BE49-F238E27FC236}">
                <a16:creationId xmlns:a16="http://schemas.microsoft.com/office/drawing/2014/main" id="{4C0C87A0-263C-413D-AC33-8C012597AFFF}"/>
              </a:ext>
            </a:extLst>
          </p:cNvPr>
          <p:cNvCxnSpPr>
            <a:cxnSpLocks/>
          </p:cNvCxnSpPr>
          <p:nvPr/>
        </p:nvCxnSpPr>
        <p:spPr>
          <a:xfrm>
            <a:off x="4572000" y="4038600"/>
            <a:ext cx="0" cy="838200"/>
          </a:xfrm>
          <a:prstGeom prst="straightConnector1">
            <a:avLst/>
          </a:prstGeom>
          <a:ln w="76200">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9691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AE86E04E-F239-4BF8-9EC1-F7475267AEC1}"/>
              </a:ext>
            </a:extLst>
          </p:cNvPr>
          <p:cNvSpPr txBox="1">
            <a:spLocks/>
          </p:cNvSpPr>
          <p:nvPr/>
        </p:nvSpPr>
        <p:spPr>
          <a:xfrm>
            <a:off x="228600" y="1676400"/>
            <a:ext cx="8610600" cy="57329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lnSpc>
                <a:spcPts val="2200"/>
              </a:lnSpc>
              <a:spcAft>
                <a:spcPts val="600"/>
              </a:spcAft>
              <a:tabLst>
                <a:tab pos="449263" algn="l"/>
              </a:tabLst>
              <a:defRPr/>
            </a:pPr>
            <a:r>
              <a:rPr lang="it-IT" sz="2400" b="1" cap="none" dirty="0">
                <a:solidFill>
                  <a:schemeClr val="tx2"/>
                </a:solidFill>
                <a:latin typeface="MTTMilano"/>
                <a:ea typeface="Batang" panose="02030600000101010101" pitchFamily="18" charset="-127"/>
              </a:rPr>
              <a:t>Consolidamento, controllo e reporting su relazioni aperte presso diverse istituzioni finanziarie</a:t>
            </a:r>
          </a:p>
        </p:txBody>
      </p:sp>
      <p:sp>
        <p:nvSpPr>
          <p:cNvPr id="5" name="CasellaDiTesto 7">
            <a:extLst>
              <a:ext uri="{FF2B5EF4-FFF2-40B4-BE49-F238E27FC236}">
                <a16:creationId xmlns:a16="http://schemas.microsoft.com/office/drawing/2014/main" id="{FF569977-766A-430C-B10E-66A64CD779E3}"/>
              </a:ext>
            </a:extLst>
          </p:cNvPr>
          <p:cNvSpPr txBox="1">
            <a:spLocks noChangeArrowheads="1"/>
          </p:cNvSpPr>
          <p:nvPr/>
        </p:nvSpPr>
        <p:spPr bwMode="auto">
          <a:xfrm>
            <a:off x="381000" y="2728500"/>
            <a:ext cx="2443097" cy="929100"/>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it-IT"/>
            </a:defPPr>
            <a:lvl1pPr algn="ctr" fontAlgn="base">
              <a:lnSpc>
                <a:spcPts val="2200"/>
              </a:lnSpc>
              <a:spcBef>
                <a:spcPts val="0"/>
              </a:spcBef>
              <a:spcAft>
                <a:spcPts val="0"/>
              </a:spcAft>
              <a:tabLst>
                <a:tab pos="449263" algn="l"/>
              </a:tabLst>
              <a:defRPr b="1">
                <a:solidFill>
                  <a:schemeClr val="tx2"/>
                </a:solidFill>
                <a:ea typeface="Batang" panose="02030600000101010101" pitchFamily="18" charset="-127"/>
              </a:defRPr>
            </a:lvl1pPr>
          </a:lstStyle>
          <a:p>
            <a:r>
              <a:rPr lang="it-IT" b="0" cap="small" dirty="0">
                <a:solidFill>
                  <a:schemeClr val="tx1"/>
                </a:solidFill>
                <a:latin typeface="MTTMilano"/>
              </a:rPr>
              <a:t>Detiene una gestione patrimoniale presso una banca estera A</a:t>
            </a:r>
          </a:p>
        </p:txBody>
      </p:sp>
      <p:sp>
        <p:nvSpPr>
          <p:cNvPr id="6" name="CasellaDiTesto 9">
            <a:extLst>
              <a:ext uri="{FF2B5EF4-FFF2-40B4-BE49-F238E27FC236}">
                <a16:creationId xmlns:a16="http://schemas.microsoft.com/office/drawing/2014/main" id="{F20BD9AB-4494-497E-8A0D-893DFAF07C7F}"/>
              </a:ext>
            </a:extLst>
          </p:cNvPr>
          <p:cNvSpPr txBox="1">
            <a:spLocks noChangeArrowheads="1"/>
          </p:cNvSpPr>
          <p:nvPr/>
        </p:nvSpPr>
        <p:spPr bwMode="auto">
          <a:xfrm>
            <a:off x="6351712" y="2804700"/>
            <a:ext cx="2305050" cy="929100"/>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it-IT"/>
            </a:defPPr>
            <a:lvl1pPr algn="ctr" fontAlgn="base">
              <a:lnSpc>
                <a:spcPts val="2200"/>
              </a:lnSpc>
              <a:spcBef>
                <a:spcPts val="0"/>
              </a:spcBef>
              <a:spcAft>
                <a:spcPts val="0"/>
              </a:spcAft>
              <a:tabLst>
                <a:tab pos="449263" algn="l"/>
              </a:tabLst>
              <a:defRPr b="1">
                <a:solidFill>
                  <a:schemeClr val="tx2"/>
                </a:solidFill>
                <a:ea typeface="Batang" panose="02030600000101010101" pitchFamily="18" charset="-127"/>
              </a:defRPr>
            </a:lvl1pPr>
          </a:lstStyle>
          <a:p>
            <a:r>
              <a:rPr lang="it-IT" b="0" cap="small" dirty="0">
                <a:solidFill>
                  <a:schemeClr val="tx1"/>
                </a:solidFill>
                <a:latin typeface="MTTMilano"/>
              </a:rPr>
              <a:t>Detiene un dossier amministrato presso un broker C</a:t>
            </a:r>
            <a:endParaRPr lang="en-US" b="0" cap="small" dirty="0">
              <a:solidFill>
                <a:schemeClr val="tx1"/>
              </a:solidFill>
              <a:latin typeface="MTTMilano"/>
            </a:endParaRPr>
          </a:p>
        </p:txBody>
      </p:sp>
      <p:sp>
        <p:nvSpPr>
          <p:cNvPr id="7" name="CasellaDiTesto 6">
            <a:extLst>
              <a:ext uri="{FF2B5EF4-FFF2-40B4-BE49-F238E27FC236}">
                <a16:creationId xmlns:a16="http://schemas.microsoft.com/office/drawing/2014/main" id="{BD7EFC6B-27E2-4FBA-9715-EBA60951675B}"/>
              </a:ext>
            </a:extLst>
          </p:cNvPr>
          <p:cNvSpPr txBox="1"/>
          <p:nvPr/>
        </p:nvSpPr>
        <p:spPr>
          <a:xfrm>
            <a:off x="-647700" y="3967402"/>
            <a:ext cx="10477500" cy="400110"/>
          </a:xfrm>
          <a:prstGeom prst="rect">
            <a:avLst/>
          </a:prstGeom>
          <a:noFill/>
        </p:spPr>
        <p:txBody>
          <a:bodyPr wrap="square">
            <a:spAutoFit/>
          </a:bodyPr>
          <a:lstStyle/>
          <a:p>
            <a:pPr algn="ctr">
              <a:defRPr/>
            </a:pPr>
            <a:r>
              <a:rPr lang="it-IT" sz="2000" b="1" cap="small" dirty="0">
                <a:solidFill>
                  <a:srgbClr val="44546A"/>
                </a:solidFill>
                <a:latin typeface="MTTMilano"/>
                <a:cs typeface="Arial" panose="020B0604020202020204" pitchFamily="34" charset="0"/>
              </a:rPr>
              <a:t>Conferisce alla Fiduciaria mandato di intestazione che realizza i seguenti vantaggi:</a:t>
            </a:r>
          </a:p>
        </p:txBody>
      </p:sp>
      <p:sp>
        <p:nvSpPr>
          <p:cNvPr id="8" name="Freccia a gallone 21">
            <a:extLst>
              <a:ext uri="{FF2B5EF4-FFF2-40B4-BE49-F238E27FC236}">
                <a16:creationId xmlns:a16="http://schemas.microsoft.com/office/drawing/2014/main" id="{F0BB913E-58C5-4D8D-B031-673D23364BFF}"/>
              </a:ext>
            </a:extLst>
          </p:cNvPr>
          <p:cNvSpPr/>
          <p:nvPr/>
        </p:nvSpPr>
        <p:spPr>
          <a:xfrm rot="5400000">
            <a:off x="4515940" y="3384746"/>
            <a:ext cx="188319" cy="1110734"/>
          </a:xfrm>
          <a:prstGeom prst="chevron">
            <a:avLst>
              <a:gd name="adj" fmla="val 65320"/>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TTMilano"/>
            </a:endParaRPr>
          </a:p>
        </p:txBody>
      </p:sp>
      <p:sp>
        <p:nvSpPr>
          <p:cNvPr id="9" name="CasellaDiTesto 8">
            <a:extLst>
              <a:ext uri="{FF2B5EF4-FFF2-40B4-BE49-F238E27FC236}">
                <a16:creationId xmlns:a16="http://schemas.microsoft.com/office/drawing/2014/main" id="{579D02F5-8B48-42D8-8443-AA86E00E6183}"/>
              </a:ext>
            </a:extLst>
          </p:cNvPr>
          <p:cNvSpPr txBox="1"/>
          <p:nvPr/>
        </p:nvSpPr>
        <p:spPr>
          <a:xfrm>
            <a:off x="485775" y="4343400"/>
            <a:ext cx="8201025" cy="2369880"/>
          </a:xfrm>
          <a:prstGeom prst="rect">
            <a:avLst/>
          </a:prstGeom>
          <a:noFill/>
        </p:spPr>
        <p:txBody>
          <a:bodyPr wrap="square">
            <a:spAutoFit/>
          </a:bodyPr>
          <a:lstStyle/>
          <a:p>
            <a:pPr marL="361950" indent="-361950" algn="just">
              <a:spcAft>
                <a:spcPts val="1200"/>
              </a:spcAft>
              <a:buFont typeface="Wingdings" panose="05000000000000000000" pitchFamily="2" charset="2"/>
              <a:buChar char="è"/>
              <a:tabLst>
                <a:tab pos="361950" algn="l"/>
              </a:tabLst>
              <a:defRPr/>
            </a:pPr>
            <a:r>
              <a:rPr lang="it-IT" sz="1600" cap="small" dirty="0">
                <a:solidFill>
                  <a:srgbClr val="44546A"/>
                </a:solidFill>
                <a:latin typeface="MTTMilano"/>
                <a:cs typeface="Arial" panose="020B0604020202020204" pitchFamily="34" charset="0"/>
              </a:rPr>
              <a:t>intestando i rapporti alla Fiduciaria il cliente riceverà un unico estratto conto con consolidamento delle sue posizioni e potrà avvalersi anche del controllo che le professionalità operanti all’interno della fiduciaria effettueranno sulle spese di tenuta conto, sui costi di gestione etc. applicati dagli istituti di credito, anche esteri.</a:t>
            </a:r>
          </a:p>
          <a:p>
            <a:pPr marL="361950" indent="-361950" algn="just">
              <a:spcAft>
                <a:spcPts val="1200"/>
              </a:spcAft>
              <a:buFont typeface="Wingdings" panose="05000000000000000000" pitchFamily="2" charset="2"/>
              <a:buChar char="è"/>
              <a:tabLst>
                <a:tab pos="361950" algn="l"/>
              </a:tabLst>
              <a:defRPr/>
            </a:pPr>
            <a:r>
              <a:rPr lang="it-IT" sz="1600" cap="small" dirty="0">
                <a:solidFill>
                  <a:srgbClr val="44546A"/>
                </a:solidFill>
                <a:latin typeface="MTTMilano"/>
                <a:cs typeface="Arial" panose="020B0604020202020204" pitchFamily="34" charset="0"/>
              </a:rPr>
              <a:t>L’intervento della Fiduciaria potrà anche determinare un sensibile risparmio nelle commissioni applicate dai gestori (</a:t>
            </a:r>
            <a:r>
              <a:rPr lang="it-IT" sz="1600" i="1" cap="small" dirty="0" err="1">
                <a:solidFill>
                  <a:srgbClr val="44546A"/>
                </a:solidFill>
                <a:latin typeface="MTTMilano"/>
                <a:cs typeface="Arial" panose="020B0604020202020204" pitchFamily="34" charset="0"/>
              </a:rPr>
              <a:t>placing</a:t>
            </a:r>
            <a:r>
              <a:rPr lang="it-IT" sz="1600" cap="small" dirty="0">
                <a:solidFill>
                  <a:srgbClr val="44546A"/>
                </a:solidFill>
                <a:latin typeface="MTTMilano"/>
                <a:cs typeface="Arial" panose="020B0604020202020204" pitchFamily="34" charset="0"/>
              </a:rPr>
              <a:t> </a:t>
            </a:r>
            <a:r>
              <a:rPr lang="it-IT" sz="1600" i="1" cap="small" dirty="0">
                <a:solidFill>
                  <a:srgbClr val="44546A"/>
                </a:solidFill>
                <a:latin typeface="MTTMilano"/>
                <a:cs typeface="Arial" panose="020B0604020202020204" pitchFamily="34" charset="0"/>
              </a:rPr>
              <a:t>power</a:t>
            </a:r>
            <a:r>
              <a:rPr lang="it-IT" sz="1600" cap="small" dirty="0">
                <a:solidFill>
                  <a:srgbClr val="44546A"/>
                </a:solidFill>
                <a:latin typeface="MTTMilano"/>
                <a:cs typeface="Arial" panose="020B0604020202020204" pitchFamily="34" charset="0"/>
              </a:rPr>
              <a:t>).</a:t>
            </a:r>
          </a:p>
          <a:p>
            <a:pPr marL="361950" indent="-361950" algn="just">
              <a:spcAft>
                <a:spcPts val="1200"/>
              </a:spcAft>
              <a:buFont typeface="Wingdings" panose="05000000000000000000" pitchFamily="2" charset="2"/>
              <a:buChar char="è"/>
              <a:tabLst>
                <a:tab pos="361950" algn="l"/>
              </a:tabLst>
              <a:defRPr/>
            </a:pPr>
            <a:r>
              <a:rPr lang="it-IT" sz="1600" cap="small" dirty="0">
                <a:solidFill>
                  <a:srgbClr val="44546A"/>
                </a:solidFill>
                <a:latin typeface="MTTMilano"/>
                <a:cs typeface="Arial" panose="020B0604020202020204" pitchFamily="34" charset="0"/>
              </a:rPr>
              <a:t>Viene meno l’obbligo di dichiarazione dei beni posseduti all’estero nella dichiarazione dei redditi (quadro RW)</a:t>
            </a:r>
            <a:endParaRPr lang="it-IT" sz="1600" cap="small" dirty="0">
              <a:solidFill>
                <a:schemeClr val="tx1">
                  <a:lumMod val="85000"/>
                  <a:lumOff val="15000"/>
                </a:schemeClr>
              </a:solidFill>
              <a:latin typeface="MTTMilano"/>
              <a:cs typeface="Arial" panose="020B0604020202020204" pitchFamily="34" charset="0"/>
            </a:endParaRPr>
          </a:p>
        </p:txBody>
      </p:sp>
      <p:sp>
        <p:nvSpPr>
          <p:cNvPr id="10" name="CasellaDiTesto 7">
            <a:extLst>
              <a:ext uri="{FF2B5EF4-FFF2-40B4-BE49-F238E27FC236}">
                <a16:creationId xmlns:a16="http://schemas.microsoft.com/office/drawing/2014/main" id="{A5D1178D-C2F8-4058-A31E-7DE25CEF5019}"/>
              </a:ext>
            </a:extLst>
          </p:cNvPr>
          <p:cNvSpPr txBox="1">
            <a:spLocks noChangeArrowheads="1"/>
          </p:cNvSpPr>
          <p:nvPr/>
        </p:nvSpPr>
        <p:spPr bwMode="auto">
          <a:xfrm>
            <a:off x="3003610" y="2477228"/>
            <a:ext cx="3168589" cy="646972"/>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it-IT"/>
            </a:defPPr>
            <a:lvl1pPr algn="ctr" fontAlgn="base">
              <a:lnSpc>
                <a:spcPts val="2200"/>
              </a:lnSpc>
              <a:spcBef>
                <a:spcPct val="20000"/>
              </a:spcBef>
              <a:spcAft>
                <a:spcPts val="600"/>
              </a:spcAft>
              <a:tabLst>
                <a:tab pos="449263" algn="l"/>
              </a:tabLst>
              <a:defRPr b="1">
                <a:solidFill>
                  <a:schemeClr val="tx2"/>
                </a:solidFill>
                <a:ea typeface="Batang" panose="02030600000101010101" pitchFamily="18" charset="-127"/>
              </a:defRPr>
            </a:lvl1pPr>
          </a:lstStyle>
          <a:p>
            <a:pPr>
              <a:spcBef>
                <a:spcPts val="0"/>
              </a:spcBef>
              <a:spcAft>
                <a:spcPts val="0"/>
              </a:spcAft>
            </a:pPr>
            <a:r>
              <a:rPr lang="it-IT" b="0" cap="small" dirty="0">
                <a:solidFill>
                  <a:schemeClr val="tx1"/>
                </a:solidFill>
                <a:latin typeface="MTTMilano"/>
              </a:rPr>
              <a:t>Detiene un conto corrente  presso la banca B</a:t>
            </a:r>
          </a:p>
        </p:txBody>
      </p:sp>
      <p:sp>
        <p:nvSpPr>
          <p:cNvPr id="11" name="CasellaDiTesto 10">
            <a:extLst>
              <a:ext uri="{FF2B5EF4-FFF2-40B4-BE49-F238E27FC236}">
                <a16:creationId xmlns:a16="http://schemas.microsoft.com/office/drawing/2014/main" id="{29521326-79DB-4CA8-BB4B-CA1C324023E2}"/>
              </a:ext>
            </a:extLst>
          </p:cNvPr>
          <p:cNvSpPr txBox="1"/>
          <p:nvPr/>
        </p:nvSpPr>
        <p:spPr>
          <a:xfrm>
            <a:off x="3419473" y="3386580"/>
            <a:ext cx="2305050" cy="369332"/>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it-IT" b="1" cap="small" dirty="0">
                <a:solidFill>
                  <a:srgbClr val="44546A"/>
                </a:solidFill>
                <a:effectLst>
                  <a:outerShdw blurRad="38100" dist="38100" dir="2700000" algn="tl">
                    <a:srgbClr val="000000">
                      <a:alpha val="43137"/>
                    </a:srgbClr>
                  </a:outerShdw>
                </a:effectLst>
                <a:latin typeface="MTTMilano"/>
                <a:cs typeface="Arial" panose="020B0604020202020204" pitchFamily="34" charset="0"/>
              </a:rPr>
              <a:t>La Persona Fisica</a:t>
            </a:r>
          </a:p>
        </p:txBody>
      </p:sp>
      <p:sp>
        <p:nvSpPr>
          <p:cNvPr id="12" name="Segnaposto contenuto 2">
            <a:extLst>
              <a:ext uri="{FF2B5EF4-FFF2-40B4-BE49-F238E27FC236}">
                <a16:creationId xmlns:a16="http://schemas.microsoft.com/office/drawing/2014/main" id="{088EF304-974F-4B2B-9A54-5FAAE552D1A0}"/>
              </a:ext>
            </a:extLst>
          </p:cNvPr>
          <p:cNvSpPr txBox="1">
            <a:spLocks/>
          </p:cNvSpPr>
          <p:nvPr/>
        </p:nvSpPr>
        <p:spPr>
          <a:xfrm>
            <a:off x="457200" y="1075216"/>
            <a:ext cx="8305800" cy="612981"/>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sz="1600" kern="1200" cap="small" baseline="0">
                <a:solidFill>
                  <a:schemeClr val="tx1"/>
                </a:solidFill>
                <a:latin typeface="MTTMilano"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cap="small" baseline="0">
                <a:solidFill>
                  <a:schemeClr val="tx1"/>
                </a:solidFill>
                <a:latin typeface="MTTMilano"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cap="small" baseline="0">
                <a:solidFill>
                  <a:schemeClr val="tx1"/>
                </a:solidFill>
                <a:latin typeface="MTTMilano"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cap="small" baseline="0">
                <a:solidFill>
                  <a:schemeClr val="tx1"/>
                </a:solidFill>
                <a:latin typeface="MTTMilano"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it-IT" sz="3200" cap="none" dirty="0">
                <a:solidFill>
                  <a:srgbClr val="364F6E"/>
                </a:solidFill>
                <a:effectLst>
                  <a:outerShdw blurRad="50800" dist="38100" dir="2700000" algn="tl">
                    <a:srgbClr val="000000">
                      <a:alpha val="40000"/>
                    </a:srgbClr>
                  </a:outerShdw>
                </a:effectLst>
                <a:latin typeface="MTTMilano"/>
                <a:cs typeface="Times New Roman" panose="02020603050405020304" pitchFamily="18" charset="0"/>
              </a:rPr>
              <a:t>Ipotesi particolari di utilizzo del Mandato Fiduciario</a:t>
            </a:r>
            <a:endParaRPr kumimoji="0" lang="it-IT" sz="3200" b="0" i="0" u="none" strike="noStrike" kern="1200" cap="small" spc="0" normalizeH="0" baseline="0" noProof="0" dirty="0">
              <a:ln>
                <a:noFill/>
              </a:ln>
              <a:solidFill>
                <a:srgbClr val="95A5A6"/>
              </a:solidFill>
              <a:effectLst/>
              <a:uLnTx/>
              <a:uFillTx/>
              <a:latin typeface="MTTMilano"/>
            </a:endParaRPr>
          </a:p>
        </p:txBody>
      </p:sp>
    </p:spTree>
    <p:extLst>
      <p:ext uri="{BB962C8B-B14F-4D97-AF65-F5344CB8AC3E}">
        <p14:creationId xmlns:p14="http://schemas.microsoft.com/office/powerpoint/2010/main" val="3312101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2777</TotalTime>
  <Words>2960</Words>
  <Application>Microsoft Office PowerPoint</Application>
  <PresentationFormat>Presentazione su schermo (4:3)</PresentationFormat>
  <Paragraphs>259</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Carlito</vt:lpstr>
      <vt:lpstr>MTTMilano</vt:lpstr>
      <vt:lpstr>Wingdings</vt:lpstr>
      <vt:lpstr>Office Theme</vt:lpstr>
      <vt:lpstr>Le garanzie di legge per chi si avvale di una Società Fiduciaria</vt:lpstr>
      <vt:lpstr>Le garanzie di legge per chi si avvale di una Società Fiduciaria</vt:lpstr>
      <vt:lpstr>Presentazione standard di PowerPoint</vt:lpstr>
      <vt:lpstr>Presentazione standard di PowerPoint</vt:lpstr>
      <vt:lpstr>Presentazione standard di PowerPoint</vt:lpstr>
      <vt:lpstr>Presentazione standard di PowerPoint</vt:lpstr>
      <vt:lpstr>La fruibilità del Mandato Fiduciario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2</dc:title>
  <dc:creator>Valerio Sassaroli</dc:creator>
  <cp:lastModifiedBy>Fabrizio Vedana</cp:lastModifiedBy>
  <cp:revision>9</cp:revision>
  <dcterms:created xsi:type="dcterms:W3CDTF">2021-01-26T08:42:33Z</dcterms:created>
  <dcterms:modified xsi:type="dcterms:W3CDTF">2021-03-08T16:29:26Z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2021-01-26T00:00:00Z</vt:filetime>
  </property>
</Properties>
</file>